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8CFCF"/>
          </a:solidFill>
        </a:fill>
      </a:tcStyle>
    </a:wholeTbl>
    <a:band2H>
      <a:tcTxStyle/>
      <a:tcStyle>
        <a:tcBdr/>
        <a:fill>
          <a:solidFill>
            <a:srgbClr val="F4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885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279341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12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21" name="Textebene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Titeltext</a:t>
            </a:r>
          </a:p>
        </p:txBody>
      </p:sp>
      <p:sp>
        <p:nvSpPr>
          <p:cNvPr id="30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9" name="Textebene 1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8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Textplatzhalt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8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Titeltext</a:t>
            </a:r>
          </a:p>
        </p:txBody>
      </p:sp>
      <p:sp>
        <p:nvSpPr>
          <p:cNvPr id="73" name="Textebene 1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Textplatzhalt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Titeltext</a:t>
            </a:r>
          </a:p>
        </p:txBody>
      </p:sp>
      <p:sp>
        <p:nvSpPr>
          <p:cNvPr id="83" name="Bildplatzhalt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Textebene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Folien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Textebene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/>
          <p:cNvSpPr txBox="1">
            <a:spLocks noGrp="1"/>
          </p:cNvSpPr>
          <p:nvPr>
            <p:ph type="title" idx="4294967295"/>
          </p:nvPr>
        </p:nvSpPr>
        <p:spPr>
          <a:xfrm>
            <a:off x="1514475" y="3141663"/>
            <a:ext cx="7629525" cy="2519362"/>
          </a:xfrm>
          <a:prstGeom prst="rect">
            <a:avLst/>
          </a:prstGeom>
        </p:spPr>
        <p:txBody>
          <a:bodyPr/>
          <a:lstStyle>
            <a:lvl1pPr algn="l">
              <a:defRPr b="1"/>
            </a:lvl1pPr>
          </a:lstStyle>
          <a:p>
            <a:br/>
            <a:endParaRPr/>
          </a:p>
        </p:txBody>
      </p:sp>
      <p:pic>
        <p:nvPicPr>
          <p:cNvPr id="9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404664"/>
            <a:ext cx="8486659" cy="2160241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96" name="Textfeld 3"/>
          <p:cNvSpPr txBox="1"/>
          <p:nvPr/>
        </p:nvSpPr>
        <p:spPr>
          <a:xfrm>
            <a:off x="585271" y="2996951"/>
            <a:ext cx="7829441" cy="2387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 b="1"/>
            </a:pPr>
            <a:r>
              <a:t>St.</a:t>
            </a:r>
            <a:r>
              <a:rPr>
                <a:solidFill>
                  <a:srgbClr val="AA0E0E"/>
                </a:solidFill>
              </a:rPr>
              <a:t> </a:t>
            </a:r>
            <a:r>
              <a:t>M</a:t>
            </a:r>
            <a:r>
              <a:rPr>
                <a:solidFill>
                  <a:srgbClr val="AA0E0E"/>
                </a:solidFill>
              </a:rPr>
              <a:t>ichael-</a:t>
            </a:r>
            <a:r>
              <a:t>G</a:t>
            </a:r>
            <a:r>
              <a:rPr>
                <a:solidFill>
                  <a:srgbClr val="AA0E0E"/>
                </a:solidFill>
              </a:rPr>
              <a:t>ymnasium</a:t>
            </a:r>
          </a:p>
          <a:p>
            <a:pPr>
              <a:defRPr sz="3600" b="1"/>
            </a:pPr>
            <a:endParaRPr>
              <a:solidFill>
                <a:srgbClr val="AA0E0E"/>
              </a:solidFill>
            </a:endParaRPr>
          </a:p>
          <a:p>
            <a:pPr algn="ctr"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t>Information zur Facharbeit</a:t>
            </a:r>
          </a:p>
          <a:p>
            <a:pPr algn="ctr">
              <a:defRPr sz="3600" b="1">
                <a:latin typeface="Arial"/>
                <a:ea typeface="Arial"/>
                <a:cs typeface="Arial"/>
                <a:sym typeface="Arial"/>
              </a:defRPr>
            </a:pPr>
            <a:r>
              <a:t>Jahrgangsstufe Q1</a:t>
            </a:r>
          </a:p>
        </p:txBody>
      </p:sp>
      <p:sp>
        <p:nvSpPr>
          <p:cNvPr id="97" name="Datumsplatzhalter 4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03.12.2018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t>Typische Fehler</a:t>
            </a:r>
          </a:p>
        </p:txBody>
      </p:sp>
      <p:sp>
        <p:nvSpPr>
          <p:cNvPr id="142" name="Inhaltsplatzhalter 7"/>
          <p:cNvSpPr txBox="1">
            <a:spLocks noGrp="1"/>
          </p:cNvSpPr>
          <p:nvPr>
            <p:ph type="body" idx="1"/>
          </p:nvPr>
        </p:nvSpPr>
        <p:spPr>
          <a:xfrm>
            <a:off x="2483767" y="1600200"/>
            <a:ext cx="6203033" cy="45259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500"/>
              </a:spcBef>
              <a:defRPr sz="2400"/>
            </a:pPr>
            <a:r>
              <a:t>zu spätes Anfangen</a:t>
            </a:r>
          </a:p>
          <a:p>
            <a:pPr>
              <a:spcBef>
                <a:spcPts val="500"/>
              </a:spcBef>
              <a:defRPr sz="2400"/>
            </a:pPr>
            <a:r>
              <a:t>Nichtbeachtung sonstiger Belastungen (Klausuren, private Termine, evtl. Krankheiten)</a:t>
            </a:r>
          </a:p>
          <a:p>
            <a:pPr>
              <a:spcBef>
                <a:spcPts val="500"/>
              </a:spcBef>
              <a:defRPr sz="2400"/>
            </a:pPr>
            <a:r>
              <a:t>mangelnde Kenntnisse des Textverarbeitungsprogrammes</a:t>
            </a:r>
          </a:p>
          <a:p>
            <a:pPr>
              <a:spcBef>
                <a:spcPts val="500"/>
              </a:spcBef>
              <a:defRPr sz="2400"/>
            </a:pPr>
            <a:r>
              <a:t>lückenhafte Dokumentation der Quellen</a:t>
            </a:r>
          </a:p>
          <a:p>
            <a:pPr>
              <a:spcBef>
                <a:spcPts val="500"/>
              </a:spcBef>
              <a:defRPr sz="2400"/>
            </a:pPr>
            <a:r>
              <a:t>Oberflächlichkeit, Lustlosigkeit 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☹</a:t>
            </a:r>
          </a:p>
        </p:txBody>
      </p:sp>
      <p:sp>
        <p:nvSpPr>
          <p:cNvPr id="143" name="Datumsplatzhalter 2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03.12.2018</a:t>
            </a:r>
          </a:p>
        </p:txBody>
      </p:sp>
      <p:sp>
        <p:nvSpPr>
          <p:cNvPr id="144" name="Gerade Verbindung 3"/>
          <p:cNvSpPr/>
          <p:nvPr/>
        </p:nvSpPr>
        <p:spPr>
          <a:xfrm flipH="1">
            <a:off x="1907703" y="1484783"/>
            <a:ext cx="1" cy="4608514"/>
          </a:xfrm>
          <a:prstGeom prst="line">
            <a:avLst/>
          </a:prstGeom>
          <a:ln w="57150" cap="rnd">
            <a:solidFill>
              <a:srgbClr val="B90F0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3357"/>
            <a:ext cx="1080121" cy="9462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1" build="p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4000" b="1"/>
            </a:lvl1pPr>
          </a:lstStyle>
          <a:p>
            <a:r>
              <a:rPr dirty="0" err="1"/>
              <a:t>Typische</a:t>
            </a:r>
            <a:r>
              <a:rPr dirty="0"/>
              <a:t> </a:t>
            </a:r>
            <a:r>
              <a:rPr dirty="0" err="1"/>
              <a:t>Fehler</a:t>
            </a:r>
            <a:r>
              <a:rPr lang="de-DE" dirty="0"/>
              <a:t>: Gefahren bei der Verwendung von </a:t>
            </a:r>
            <a:r>
              <a:rPr lang="de-DE" dirty="0" err="1"/>
              <a:t>ChatGPT</a:t>
            </a:r>
            <a:endParaRPr dirty="0"/>
          </a:p>
        </p:txBody>
      </p:sp>
      <p:sp>
        <p:nvSpPr>
          <p:cNvPr id="142" name="Inhaltsplatzhalter 7"/>
          <p:cNvSpPr txBox="1">
            <a:spLocks noGrp="1"/>
          </p:cNvSpPr>
          <p:nvPr>
            <p:ph type="body" idx="1"/>
          </p:nvPr>
        </p:nvSpPr>
        <p:spPr>
          <a:xfrm>
            <a:off x="2483767" y="1600200"/>
            <a:ext cx="6203033" cy="4525963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spcBef>
                <a:spcPts val="500"/>
              </a:spcBef>
              <a:defRPr sz="2400"/>
            </a:pPr>
            <a:r>
              <a:rPr lang="de-DE" b="1" dirty="0"/>
              <a:t>Quellenkritik</a:t>
            </a:r>
            <a:r>
              <a:rPr lang="de-DE" dirty="0"/>
              <a:t>: </a:t>
            </a:r>
            <a:r>
              <a:rPr lang="de-DE" dirty="0" err="1"/>
              <a:t>ChatGPT</a:t>
            </a:r>
            <a:r>
              <a:rPr lang="de-DE" dirty="0"/>
              <a:t> basiert auf vorherigen Texteingaben und generiert Antworten aufgrund dieser Daten: keine Überprüfung von Fakten, ggf. veraltete und ungenaue Informationen</a:t>
            </a:r>
            <a:endParaRPr lang="de-DE" dirty="0">
              <a:latin typeface="Wingdings"/>
              <a:sym typeface="Wingdings"/>
            </a:endParaRPr>
          </a:p>
          <a:p>
            <a:pPr>
              <a:spcBef>
                <a:spcPts val="500"/>
              </a:spcBef>
              <a:defRPr sz="2400"/>
            </a:pPr>
            <a:r>
              <a:rPr lang="de-DE" b="1" dirty="0"/>
              <a:t>Kritische Reflexion</a:t>
            </a:r>
            <a:r>
              <a:rPr lang="de-DE" dirty="0"/>
              <a:t>: </a:t>
            </a:r>
            <a:r>
              <a:rPr lang="de-DE" dirty="0" err="1"/>
              <a:t>ChatGPT</a:t>
            </a:r>
            <a:r>
              <a:rPr lang="de-DE" dirty="0"/>
              <a:t> ist nicht immun gegen Vorurteile und Ungenauigkeiten im Internet</a:t>
            </a:r>
          </a:p>
          <a:p>
            <a:pPr>
              <a:spcBef>
                <a:spcPts val="500"/>
              </a:spcBef>
              <a:defRPr sz="2400"/>
            </a:pPr>
            <a:r>
              <a:rPr lang="de-DE" b="1" dirty="0"/>
              <a:t>Eigenständigkeit</a:t>
            </a:r>
            <a:r>
              <a:rPr lang="de-DE" dirty="0"/>
              <a:t>: Eure Facharbeit soll eure individuelle Leistung und Denkweise widerspiegeln.</a:t>
            </a:r>
            <a:r>
              <a:rPr lang="de-DE" dirty="0">
                <a:sym typeface="Wingdings" panose="05000000000000000000" pitchFamily="2" charset="2"/>
              </a:rPr>
              <a:t> es ist kein </a:t>
            </a:r>
            <a:r>
              <a:rPr lang="de-DE" dirty="0"/>
              <a:t>Ersatz für eigenständige Recherche und Analyse.</a:t>
            </a:r>
          </a:p>
          <a:p>
            <a:pPr>
              <a:spcBef>
                <a:spcPts val="500"/>
              </a:spcBef>
              <a:defRPr sz="2400"/>
            </a:pPr>
            <a:r>
              <a:rPr lang="de-DE" b="1" dirty="0">
                <a:cs typeface="Arial" panose="020B0604020202020204" pitchFamily="34" charset="0"/>
              </a:rPr>
              <a:t>Zitierweise</a:t>
            </a:r>
            <a:r>
              <a:rPr lang="de-DE" dirty="0">
                <a:cs typeface="Arial" panose="020B0604020202020204" pitchFamily="34" charset="0"/>
              </a:rPr>
              <a:t>: eure Texte benötigen zwingend direkte oder indirekte Zitate mit verlässlichen Quellen </a:t>
            </a:r>
            <a:r>
              <a:rPr lang="de-DE">
                <a:cs typeface="Arial" panose="020B0604020202020204" pitchFamily="34" charset="0"/>
              </a:rPr>
              <a:t>und Fachliteratur </a:t>
            </a:r>
            <a:endParaRPr lang="de-DE" dirty="0">
              <a:cs typeface="Arial" panose="020B0604020202020204" pitchFamily="34" charset="0"/>
            </a:endParaRPr>
          </a:p>
        </p:txBody>
      </p:sp>
      <p:sp>
        <p:nvSpPr>
          <p:cNvPr id="143" name="Datumsplatzhalter 2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03.12.2018</a:t>
            </a:r>
          </a:p>
        </p:txBody>
      </p:sp>
      <p:sp>
        <p:nvSpPr>
          <p:cNvPr id="144" name="Gerade Verbindung 3"/>
          <p:cNvSpPr/>
          <p:nvPr/>
        </p:nvSpPr>
        <p:spPr>
          <a:xfrm flipH="1">
            <a:off x="1907703" y="1484783"/>
            <a:ext cx="1" cy="4608514"/>
          </a:xfrm>
          <a:prstGeom prst="line">
            <a:avLst/>
          </a:prstGeom>
          <a:ln w="57150" cap="rnd">
            <a:solidFill>
              <a:srgbClr val="B90F0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45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3357"/>
            <a:ext cx="1080121" cy="94623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08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build="p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404664"/>
            <a:ext cx="8486659" cy="2160241"/>
          </a:xfrm>
          <a:prstGeom prst="rect">
            <a:avLst/>
          </a:prstGeom>
          <a:ln>
            <a:solidFill>
              <a:srgbClr val="000000"/>
            </a:solidFill>
            <a:miter/>
          </a:ln>
        </p:spPr>
      </p:pic>
      <p:sp>
        <p:nvSpPr>
          <p:cNvPr id="148" name="Textfeld 3"/>
          <p:cNvSpPr txBox="1"/>
          <p:nvPr/>
        </p:nvSpPr>
        <p:spPr>
          <a:xfrm>
            <a:off x="585271" y="3140967"/>
            <a:ext cx="7829441" cy="1882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000" b="1"/>
            </a:lvl1pPr>
          </a:lstStyle>
          <a:p>
            <a:r>
              <a:t>Viel Spaß und Erfolg beim Erstellen der Facharbeit!</a:t>
            </a:r>
          </a:p>
        </p:txBody>
      </p:sp>
      <p:sp>
        <p:nvSpPr>
          <p:cNvPr id="149" name="Datumsplatzhalter 4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03.12.2018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el 5"/>
          <p:cNvSpPr txBox="1">
            <a:spLocks noGrp="1"/>
          </p:cNvSpPr>
          <p:nvPr>
            <p:ph type="title"/>
          </p:nvPr>
        </p:nvSpPr>
        <p:spPr>
          <a:xfrm>
            <a:off x="2051719" y="188639"/>
            <a:ext cx="2232249" cy="114300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t>Ablauf</a:t>
            </a:r>
          </a:p>
        </p:txBody>
      </p:sp>
      <p:sp>
        <p:nvSpPr>
          <p:cNvPr id="100" name="Datumsplatzhalter 1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03.12.2018</a:t>
            </a:r>
          </a:p>
        </p:txBody>
      </p:sp>
      <p:sp>
        <p:nvSpPr>
          <p:cNvPr id="101" name="Gerade Verbindung 8"/>
          <p:cNvSpPr/>
          <p:nvPr/>
        </p:nvSpPr>
        <p:spPr>
          <a:xfrm flipH="1">
            <a:off x="1907703" y="1484783"/>
            <a:ext cx="1" cy="4608514"/>
          </a:xfrm>
          <a:prstGeom prst="line">
            <a:avLst/>
          </a:prstGeom>
          <a:ln w="57150" cap="rnd">
            <a:solidFill>
              <a:srgbClr val="B90F0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0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6350" y="476672"/>
            <a:ext cx="1083322" cy="1152129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Textfeld 2"/>
          <p:cNvSpPr txBox="1"/>
          <p:nvPr/>
        </p:nvSpPr>
        <p:spPr>
          <a:xfrm>
            <a:off x="2385471" y="1781968"/>
            <a:ext cx="5813217" cy="3710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  <a:defRPr sz="3200" b="1"/>
            </a:pPr>
            <a:r>
              <a:t>Allgemeine Informationen zur Facharbeit</a:t>
            </a:r>
          </a:p>
          <a:p>
            <a:pPr>
              <a:defRPr sz="3200" b="1"/>
            </a:pPr>
            <a:endParaRPr/>
          </a:p>
          <a:p>
            <a:pPr marL="285750" indent="-285750">
              <a:buSzPct val="100000"/>
              <a:buChar char="-"/>
              <a:defRPr sz="3200" b="1"/>
            </a:pPr>
            <a:r>
              <a:t>Zeitplan</a:t>
            </a:r>
          </a:p>
          <a:p>
            <a:pPr>
              <a:defRPr sz="3200" b="1"/>
            </a:pPr>
            <a:endParaRPr/>
          </a:p>
          <a:p>
            <a:pPr>
              <a:defRPr sz="3200"/>
            </a:pPr>
            <a:r>
              <a:t>-  </a:t>
            </a:r>
            <a:r>
              <a:rPr b="1"/>
              <a:t>Typische Fehler</a:t>
            </a:r>
          </a:p>
          <a:p>
            <a:endParaRPr b="1"/>
          </a:p>
          <a:p>
            <a:pPr marL="285750" indent="-285750">
              <a:buSzPct val="100000"/>
              <a:buChar char="-"/>
            </a:pPr>
            <a:endParaRPr b="1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el 5"/>
          <p:cNvSpPr txBox="1">
            <a:spLocks noGrp="1"/>
          </p:cNvSpPr>
          <p:nvPr>
            <p:ph type="title"/>
          </p:nvPr>
        </p:nvSpPr>
        <p:spPr>
          <a:xfrm>
            <a:off x="2051719" y="188639"/>
            <a:ext cx="6336705" cy="114300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t>Allgemeine Informationen</a:t>
            </a:r>
          </a:p>
        </p:txBody>
      </p:sp>
      <p:sp>
        <p:nvSpPr>
          <p:cNvPr id="106" name="Datumsplatzhalter 1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03.12.2018</a:t>
            </a:r>
          </a:p>
        </p:txBody>
      </p:sp>
      <p:sp>
        <p:nvSpPr>
          <p:cNvPr id="107" name="Gerade Verbindung 8"/>
          <p:cNvSpPr/>
          <p:nvPr/>
        </p:nvSpPr>
        <p:spPr>
          <a:xfrm flipH="1">
            <a:off x="1907703" y="1484783"/>
            <a:ext cx="1" cy="4608514"/>
          </a:xfrm>
          <a:prstGeom prst="line">
            <a:avLst/>
          </a:prstGeom>
          <a:ln w="57150" cap="rnd">
            <a:solidFill>
              <a:srgbClr val="B90F0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Textfeld 2"/>
          <p:cNvSpPr txBox="1"/>
          <p:nvPr/>
        </p:nvSpPr>
        <p:spPr>
          <a:xfrm>
            <a:off x="2457479" y="1632198"/>
            <a:ext cx="5813217" cy="4524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  <a:defRPr sz="2400"/>
            </a:pPr>
            <a:r>
              <a:rPr dirty="0" err="1"/>
              <a:t>Facharbeit</a:t>
            </a:r>
            <a:r>
              <a:rPr dirty="0"/>
              <a:t>: </a:t>
            </a:r>
            <a:r>
              <a:rPr dirty="0" err="1"/>
              <a:t>eigenständig</a:t>
            </a:r>
            <a:r>
              <a:rPr dirty="0"/>
              <a:t> </a:t>
            </a:r>
            <a:r>
              <a:rPr dirty="0" err="1"/>
              <a:t>verfasste</a:t>
            </a:r>
            <a:r>
              <a:rPr dirty="0"/>
              <a:t> Arbeit </a:t>
            </a:r>
            <a:r>
              <a:rPr dirty="0" err="1"/>
              <a:t>nach</a:t>
            </a:r>
            <a:r>
              <a:rPr dirty="0"/>
              <a:t> </a:t>
            </a:r>
            <a:r>
              <a:rPr dirty="0" err="1"/>
              <a:t>wissenschaftlichen</a:t>
            </a:r>
            <a:r>
              <a:rPr dirty="0"/>
              <a:t> </a:t>
            </a:r>
            <a:r>
              <a:rPr dirty="0" err="1"/>
              <a:t>Kriterien</a:t>
            </a:r>
            <a:endParaRPr dirty="0"/>
          </a:p>
          <a:p>
            <a:pPr>
              <a:defRPr sz="2400"/>
            </a:pPr>
            <a:endParaRPr dirty="0"/>
          </a:p>
          <a:p>
            <a:pPr marL="285750" indent="-285750">
              <a:buSzPct val="100000"/>
              <a:buChar char="-"/>
              <a:defRPr sz="2400"/>
            </a:pPr>
            <a:r>
              <a:rPr dirty="0" err="1"/>
              <a:t>Facharbeit</a:t>
            </a:r>
            <a:r>
              <a:rPr dirty="0"/>
              <a:t> </a:t>
            </a:r>
            <a:r>
              <a:rPr dirty="0" err="1"/>
              <a:t>ersetzt</a:t>
            </a:r>
            <a:r>
              <a:rPr dirty="0"/>
              <a:t> die </a:t>
            </a:r>
            <a:r>
              <a:rPr dirty="0" err="1"/>
              <a:t>erste</a:t>
            </a:r>
            <a:r>
              <a:rPr dirty="0"/>
              <a:t> </a:t>
            </a:r>
            <a:r>
              <a:rPr dirty="0" err="1"/>
              <a:t>Klausur</a:t>
            </a:r>
            <a:r>
              <a:rPr dirty="0"/>
              <a:t> </a:t>
            </a:r>
            <a:r>
              <a:rPr dirty="0" err="1"/>
              <a:t>im</a:t>
            </a:r>
            <a:r>
              <a:rPr dirty="0"/>
              <a:t> </a:t>
            </a:r>
            <a:r>
              <a:rPr dirty="0" err="1"/>
              <a:t>zweiten</a:t>
            </a:r>
            <a:r>
              <a:rPr dirty="0"/>
              <a:t> </a:t>
            </a:r>
            <a:r>
              <a:rPr dirty="0" err="1"/>
              <a:t>Halbjahr</a:t>
            </a:r>
            <a:r>
              <a:rPr dirty="0"/>
              <a:t> der Q1</a:t>
            </a:r>
          </a:p>
          <a:p>
            <a:pPr>
              <a:defRPr sz="2400"/>
            </a:pPr>
            <a:endParaRPr dirty="0"/>
          </a:p>
          <a:p>
            <a:pPr marL="285750" indent="-285750">
              <a:buSzPct val="100000"/>
              <a:buChar char="-"/>
              <a:defRPr sz="2400"/>
            </a:pPr>
            <a:r>
              <a:rPr dirty="0" err="1"/>
              <a:t>Ausnahme</a:t>
            </a:r>
            <a:r>
              <a:rPr dirty="0"/>
              <a:t>: </a:t>
            </a:r>
            <a:r>
              <a:rPr dirty="0" err="1"/>
              <a:t>Projektkursteilnehmer</a:t>
            </a:r>
            <a:endParaRPr dirty="0"/>
          </a:p>
          <a:p>
            <a:pPr>
              <a:defRPr sz="2400"/>
            </a:pPr>
            <a:endParaRPr dirty="0"/>
          </a:p>
          <a:p>
            <a:pPr>
              <a:defRPr sz="2400"/>
            </a:pPr>
            <a:r>
              <a:rPr dirty="0"/>
              <a:t>-  Wahl von </a:t>
            </a:r>
            <a:r>
              <a:rPr dirty="0" err="1"/>
              <a:t>drei</a:t>
            </a:r>
            <a:r>
              <a:rPr dirty="0"/>
              <a:t> </a:t>
            </a:r>
            <a:r>
              <a:rPr dirty="0" err="1"/>
              <a:t>Fächern</a:t>
            </a:r>
            <a:r>
              <a:rPr dirty="0"/>
              <a:t> </a:t>
            </a:r>
            <a:r>
              <a:rPr dirty="0" err="1"/>
              <a:t>zur</a:t>
            </a:r>
            <a:r>
              <a:rPr dirty="0"/>
              <a:t> </a:t>
            </a:r>
            <a:r>
              <a:rPr dirty="0" err="1"/>
              <a:t>gleichmäßigen</a:t>
            </a:r>
            <a:r>
              <a:rPr dirty="0"/>
              <a:t> </a:t>
            </a:r>
            <a:r>
              <a:rPr dirty="0" err="1"/>
              <a:t>Verteilung</a:t>
            </a:r>
            <a:r>
              <a:rPr dirty="0"/>
              <a:t> auf die </a:t>
            </a:r>
            <a:r>
              <a:rPr dirty="0" err="1"/>
              <a:t>Fächer</a:t>
            </a:r>
            <a:r>
              <a:rPr dirty="0"/>
              <a:t>/</a:t>
            </a:r>
            <a:r>
              <a:rPr dirty="0" err="1"/>
              <a:t>Leh</a:t>
            </a:r>
            <a:r>
              <a:rPr lang="de-DE" dirty="0" err="1"/>
              <a:t>rkräfte</a:t>
            </a:r>
            <a:r>
              <a:rPr dirty="0"/>
              <a:t>, es </a:t>
            </a:r>
            <a:r>
              <a:rPr dirty="0" err="1"/>
              <a:t>besteht</a:t>
            </a:r>
            <a:r>
              <a:rPr dirty="0"/>
              <a:t> also </a:t>
            </a:r>
            <a:r>
              <a:rPr dirty="0" err="1"/>
              <a:t>kein</a:t>
            </a:r>
            <a:r>
              <a:rPr dirty="0"/>
              <a:t> </a:t>
            </a:r>
            <a:r>
              <a:rPr dirty="0" err="1"/>
              <a:t>Anspruch</a:t>
            </a:r>
            <a:r>
              <a:rPr dirty="0"/>
              <a:t> auf </a:t>
            </a:r>
            <a:r>
              <a:rPr dirty="0" err="1"/>
              <a:t>ein</a:t>
            </a:r>
            <a:r>
              <a:rPr dirty="0"/>
              <a:t> </a:t>
            </a:r>
            <a:r>
              <a:rPr dirty="0" err="1"/>
              <a:t>bestimmtes</a:t>
            </a:r>
            <a:r>
              <a:rPr dirty="0"/>
              <a:t> </a:t>
            </a:r>
            <a:r>
              <a:rPr dirty="0" err="1"/>
              <a:t>Fach</a:t>
            </a:r>
            <a:r>
              <a:rPr dirty="0"/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el 5"/>
          <p:cNvSpPr txBox="1">
            <a:spLocks noGrp="1"/>
          </p:cNvSpPr>
          <p:nvPr>
            <p:ph type="title"/>
          </p:nvPr>
        </p:nvSpPr>
        <p:spPr>
          <a:xfrm>
            <a:off x="2051719" y="188639"/>
            <a:ext cx="6336705" cy="114300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t>Allgemeine Informationen</a:t>
            </a:r>
          </a:p>
        </p:txBody>
      </p:sp>
      <p:sp>
        <p:nvSpPr>
          <p:cNvPr id="111" name="Datumsplatzhalter 1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03.12.2018</a:t>
            </a:r>
          </a:p>
        </p:txBody>
      </p:sp>
      <p:sp>
        <p:nvSpPr>
          <p:cNvPr id="112" name="Gerade Verbindung 8"/>
          <p:cNvSpPr/>
          <p:nvPr/>
        </p:nvSpPr>
        <p:spPr>
          <a:xfrm flipH="1">
            <a:off x="1907703" y="1484783"/>
            <a:ext cx="1" cy="4608514"/>
          </a:xfrm>
          <a:prstGeom prst="line">
            <a:avLst/>
          </a:prstGeom>
          <a:ln w="57150" cap="rnd">
            <a:solidFill>
              <a:srgbClr val="B90F0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" name="Textfeld 2"/>
          <p:cNvSpPr txBox="1"/>
          <p:nvPr/>
        </p:nvSpPr>
        <p:spPr>
          <a:xfrm>
            <a:off x="2385471" y="1412775"/>
            <a:ext cx="5813217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  <a:defRPr sz="2400"/>
            </a:pPr>
            <a:r>
              <a:rPr dirty="0" err="1"/>
              <a:t>Themenfindung</a:t>
            </a:r>
            <a:r>
              <a:rPr dirty="0"/>
              <a:t> in </a:t>
            </a:r>
            <a:r>
              <a:rPr dirty="0" err="1"/>
              <a:t>enger</a:t>
            </a:r>
            <a:r>
              <a:rPr dirty="0"/>
              <a:t> </a:t>
            </a:r>
            <a:r>
              <a:rPr dirty="0" err="1"/>
              <a:t>Absprache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dem </a:t>
            </a:r>
            <a:r>
              <a:rPr dirty="0" err="1"/>
              <a:t>Fachlehrer</a:t>
            </a:r>
            <a:r>
              <a:rPr lang="de-DE" dirty="0"/>
              <a:t>/der Fachlehrerin</a:t>
            </a:r>
            <a:endParaRPr dirty="0"/>
          </a:p>
          <a:p>
            <a:pPr>
              <a:defRPr sz="2400"/>
            </a:pPr>
            <a:endParaRPr dirty="0"/>
          </a:p>
          <a:p>
            <a:pPr marL="285750" indent="-285750">
              <a:buSzPct val="100000"/>
              <a:buChar char="-"/>
              <a:defRPr sz="2400"/>
            </a:pPr>
            <a:r>
              <a:rPr dirty="0" err="1"/>
              <a:t>Falsch</a:t>
            </a:r>
            <a:r>
              <a:rPr dirty="0"/>
              <a:t>: „Der </a:t>
            </a:r>
            <a:r>
              <a:rPr dirty="0" err="1"/>
              <a:t>Dramatiker</a:t>
            </a:r>
            <a:r>
              <a:rPr dirty="0"/>
              <a:t> Bertolt Brecht“</a:t>
            </a:r>
          </a:p>
          <a:p>
            <a:pPr>
              <a:defRPr sz="2400"/>
            </a:pPr>
            <a:endParaRPr dirty="0"/>
          </a:p>
          <a:p>
            <a:pPr marL="285750" indent="-285750">
              <a:buSzPct val="100000"/>
              <a:buChar char="-"/>
              <a:defRPr sz="2400"/>
            </a:pPr>
            <a:r>
              <a:rPr dirty="0" err="1"/>
              <a:t>Richtig</a:t>
            </a:r>
            <a:r>
              <a:rPr dirty="0"/>
              <a:t>: „</a:t>
            </a:r>
            <a:r>
              <a:rPr dirty="0" err="1"/>
              <a:t>Brechts</a:t>
            </a:r>
            <a:r>
              <a:rPr dirty="0"/>
              <a:t> </a:t>
            </a:r>
            <a:r>
              <a:rPr dirty="0" err="1"/>
              <a:t>Episches</a:t>
            </a:r>
            <a:r>
              <a:rPr dirty="0"/>
              <a:t> Theater und </a:t>
            </a:r>
            <a:r>
              <a:rPr dirty="0" err="1"/>
              <a:t>dessen</a:t>
            </a:r>
            <a:r>
              <a:rPr dirty="0"/>
              <a:t> </a:t>
            </a:r>
            <a:r>
              <a:rPr dirty="0" err="1"/>
              <a:t>Einfluss</a:t>
            </a:r>
            <a:r>
              <a:rPr dirty="0"/>
              <a:t> auf die </a:t>
            </a:r>
            <a:r>
              <a:rPr dirty="0" err="1"/>
              <a:t>Entwicklung</a:t>
            </a:r>
            <a:r>
              <a:rPr dirty="0"/>
              <a:t> des </a:t>
            </a:r>
            <a:r>
              <a:rPr dirty="0" err="1"/>
              <a:t>deutschen</a:t>
            </a:r>
            <a:r>
              <a:rPr dirty="0"/>
              <a:t> Theaters </a:t>
            </a:r>
            <a:r>
              <a:rPr dirty="0" err="1"/>
              <a:t>unter</a:t>
            </a:r>
            <a:r>
              <a:rPr dirty="0"/>
              <a:t> </a:t>
            </a:r>
            <a:r>
              <a:rPr dirty="0" err="1"/>
              <a:t>besonderer</a:t>
            </a:r>
            <a:r>
              <a:rPr dirty="0"/>
              <a:t> </a:t>
            </a:r>
            <a:r>
              <a:rPr dirty="0" err="1"/>
              <a:t>Berücksichtigung</a:t>
            </a:r>
            <a:r>
              <a:rPr dirty="0"/>
              <a:t> des </a:t>
            </a:r>
            <a:r>
              <a:rPr dirty="0" err="1"/>
              <a:t>Verfremdungseffektes</a:t>
            </a:r>
            <a:r>
              <a:rPr dirty="0"/>
              <a:t> am </a:t>
            </a:r>
            <a:r>
              <a:rPr dirty="0" err="1"/>
              <a:t>Beispiel</a:t>
            </a:r>
            <a:r>
              <a:rPr dirty="0"/>
              <a:t> von </a:t>
            </a:r>
            <a:r>
              <a:rPr dirty="0" err="1"/>
              <a:t>Brechts</a:t>
            </a:r>
            <a:r>
              <a:rPr dirty="0"/>
              <a:t> Drama „Leben des Galilei“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el 5"/>
          <p:cNvSpPr txBox="1">
            <a:spLocks noGrp="1"/>
          </p:cNvSpPr>
          <p:nvPr>
            <p:ph type="title"/>
          </p:nvPr>
        </p:nvSpPr>
        <p:spPr>
          <a:xfrm>
            <a:off x="2051719" y="188639"/>
            <a:ext cx="6336705" cy="114300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t>Allgemeine Informationen</a:t>
            </a:r>
          </a:p>
        </p:txBody>
      </p:sp>
      <p:sp>
        <p:nvSpPr>
          <p:cNvPr id="116" name="Datumsplatzhalter 1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03.12.2018</a:t>
            </a:r>
          </a:p>
        </p:txBody>
      </p:sp>
      <p:sp>
        <p:nvSpPr>
          <p:cNvPr id="117" name="Gerade Verbindung 8"/>
          <p:cNvSpPr/>
          <p:nvPr/>
        </p:nvSpPr>
        <p:spPr>
          <a:xfrm flipH="1">
            <a:off x="1907703" y="1484783"/>
            <a:ext cx="1" cy="4608514"/>
          </a:xfrm>
          <a:prstGeom prst="line">
            <a:avLst/>
          </a:prstGeom>
          <a:ln w="57150" cap="rnd">
            <a:solidFill>
              <a:srgbClr val="B90F0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8" name="Textfeld 2"/>
          <p:cNvSpPr txBox="1"/>
          <p:nvPr/>
        </p:nvSpPr>
        <p:spPr>
          <a:xfrm>
            <a:off x="2385471" y="1052735"/>
            <a:ext cx="5813217" cy="692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Char char="-"/>
              <a:defRPr sz="2400" u="sng"/>
            </a:pPr>
            <a:endParaRPr dirty="0"/>
          </a:p>
          <a:p>
            <a:pPr marL="285750" indent="-285750">
              <a:buSzPct val="100000"/>
              <a:buChar char="-"/>
              <a:defRPr sz="2400" u="sng"/>
            </a:pPr>
            <a:r>
              <a:rPr dirty="0" err="1"/>
              <a:t>Verpflichtende</a:t>
            </a:r>
            <a:r>
              <a:rPr dirty="0"/>
              <a:t> </a:t>
            </a:r>
            <a:r>
              <a:rPr dirty="0" err="1"/>
              <a:t>eigenständige</a:t>
            </a:r>
            <a:r>
              <a:rPr dirty="0"/>
              <a:t> </a:t>
            </a:r>
            <a:r>
              <a:rPr lang="de-DE" dirty="0"/>
              <a:t>Dimensionen</a:t>
            </a:r>
            <a:r>
              <a:rPr u="none" dirty="0"/>
              <a:t>: 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 err="1"/>
              <a:t>Kriterien</a:t>
            </a:r>
            <a:r>
              <a:rPr dirty="0"/>
              <a:t> </a:t>
            </a:r>
            <a:r>
              <a:rPr dirty="0" err="1"/>
              <a:t>wissenschaftlichen</a:t>
            </a:r>
            <a:r>
              <a:rPr dirty="0"/>
              <a:t> </a:t>
            </a:r>
            <a:r>
              <a:rPr dirty="0" err="1"/>
              <a:t>Arbeitens</a:t>
            </a:r>
            <a:r>
              <a:rPr dirty="0"/>
              <a:t> (</a:t>
            </a:r>
            <a:r>
              <a:rPr dirty="0" err="1"/>
              <a:t>Methodentraining</a:t>
            </a:r>
            <a:r>
              <a:rPr dirty="0"/>
              <a:t>, </a:t>
            </a:r>
            <a:r>
              <a:rPr dirty="0" err="1"/>
              <a:t>Rücksprache</a:t>
            </a:r>
            <a:r>
              <a:rPr dirty="0"/>
              <a:t> </a:t>
            </a:r>
            <a:r>
              <a:rPr dirty="0" err="1"/>
              <a:t>Fachlehrer</a:t>
            </a:r>
            <a:r>
              <a:rPr dirty="0"/>
              <a:t>)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 err="1"/>
              <a:t>Formale</a:t>
            </a:r>
            <a:r>
              <a:rPr dirty="0"/>
              <a:t> </a:t>
            </a:r>
            <a:r>
              <a:rPr dirty="0" err="1"/>
              <a:t>Vorgaben</a:t>
            </a:r>
            <a:r>
              <a:rPr dirty="0"/>
              <a:t> (</a:t>
            </a:r>
            <a:r>
              <a:rPr dirty="0" err="1"/>
              <a:t>Infozettel</a:t>
            </a:r>
            <a:r>
              <a:rPr dirty="0"/>
              <a:t>)</a:t>
            </a:r>
          </a:p>
          <a:p>
            <a:pPr marL="342900" indent="-342900">
              <a:buSzPct val="100000"/>
              <a:buFont typeface="Arial"/>
              <a:buChar char="•"/>
              <a:defRPr sz="2400"/>
            </a:pPr>
            <a:r>
              <a:rPr dirty="0" err="1"/>
              <a:t>Bewertungsgrundlagen</a:t>
            </a:r>
            <a:r>
              <a:rPr dirty="0"/>
              <a:t> (</a:t>
            </a:r>
            <a:r>
              <a:rPr dirty="0" err="1"/>
              <a:t>Rücksprache</a:t>
            </a:r>
            <a:r>
              <a:rPr dirty="0"/>
              <a:t> </a:t>
            </a:r>
            <a:r>
              <a:rPr dirty="0" err="1"/>
              <a:t>mit</a:t>
            </a:r>
            <a:r>
              <a:rPr dirty="0"/>
              <a:t> </a:t>
            </a:r>
            <a:r>
              <a:rPr dirty="0" err="1"/>
              <a:t>Fachlehrer</a:t>
            </a:r>
            <a:r>
              <a:rPr lang="de-DE" dirty="0"/>
              <a:t>/in</a:t>
            </a:r>
            <a:r>
              <a:rPr dirty="0"/>
              <a:t>)</a:t>
            </a:r>
          </a:p>
          <a:p>
            <a:pPr>
              <a:defRPr sz="2400"/>
            </a:pPr>
            <a:endParaRPr dirty="0"/>
          </a:p>
          <a:p>
            <a:pPr marL="285750" indent="-285750">
              <a:buSzPct val="100000"/>
              <a:buChar char="-"/>
              <a:defRPr sz="2400" b="1"/>
            </a:pPr>
            <a:r>
              <a:rPr dirty="0" err="1"/>
              <a:t>Drei</a:t>
            </a:r>
            <a:r>
              <a:rPr dirty="0"/>
              <a:t> </a:t>
            </a:r>
            <a:r>
              <a:rPr dirty="0" err="1"/>
              <a:t>Beratungstermine</a:t>
            </a:r>
            <a:r>
              <a:rPr dirty="0"/>
              <a:t> </a:t>
            </a:r>
            <a:r>
              <a:rPr b="0" dirty="0" err="1"/>
              <a:t>sind</a:t>
            </a:r>
            <a:r>
              <a:rPr b="0" dirty="0"/>
              <a:t> </a:t>
            </a:r>
            <a:r>
              <a:rPr b="0" dirty="0" err="1"/>
              <a:t>verpflichtend</a:t>
            </a:r>
            <a:r>
              <a:rPr b="0" dirty="0"/>
              <a:t> (</a:t>
            </a:r>
            <a:r>
              <a:rPr b="0" dirty="0" err="1"/>
              <a:t>Terminfestlegung</a:t>
            </a:r>
            <a:r>
              <a:rPr b="0" dirty="0"/>
              <a:t> und </a:t>
            </a:r>
            <a:r>
              <a:rPr b="0" dirty="0" err="1"/>
              <a:t>Dokumentation</a:t>
            </a:r>
            <a:r>
              <a:rPr b="0" dirty="0"/>
              <a:t> </a:t>
            </a:r>
            <a:r>
              <a:rPr b="0" dirty="0" err="1"/>
              <a:t>liegt</a:t>
            </a:r>
            <a:r>
              <a:rPr b="0" dirty="0"/>
              <a:t> in </a:t>
            </a:r>
            <a:r>
              <a:rPr b="0" dirty="0" err="1"/>
              <a:t>Verantwortung</a:t>
            </a:r>
            <a:r>
              <a:rPr b="0" dirty="0"/>
              <a:t> des </a:t>
            </a:r>
            <a:r>
              <a:rPr b="0" dirty="0" err="1"/>
              <a:t>Schülers</a:t>
            </a:r>
            <a:r>
              <a:rPr lang="de-DE" b="0" dirty="0"/>
              <a:t>/der Schülerin</a:t>
            </a:r>
            <a:r>
              <a:rPr b="0" dirty="0"/>
              <a:t>).</a:t>
            </a:r>
          </a:p>
          <a:p>
            <a:pPr>
              <a:defRPr sz="2400"/>
            </a:pPr>
            <a:endParaRPr b="0" dirty="0"/>
          </a:p>
          <a:p>
            <a:pPr marL="285750" indent="-285750">
              <a:buSzPct val="100000"/>
              <a:buChar char="-"/>
              <a:defRPr sz="2400"/>
            </a:pPr>
            <a:r>
              <a:rPr dirty="0" err="1"/>
              <a:t>Arbeitstagebuch</a:t>
            </a:r>
            <a:endParaRPr dirty="0"/>
          </a:p>
          <a:p>
            <a:pPr>
              <a:defRPr sz="2400" b="1"/>
            </a:pPr>
            <a:endParaRPr dirty="0"/>
          </a:p>
          <a:p>
            <a:pPr>
              <a:defRPr sz="2400" b="1"/>
            </a:pPr>
            <a:endParaRPr dirty="0"/>
          </a:p>
          <a:p>
            <a:endParaRPr dirty="0"/>
          </a:p>
          <a:p>
            <a:pPr marL="285750" indent="-285750">
              <a:buSzPct val="100000"/>
              <a:buChar char="-"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el 5"/>
          <p:cNvSpPr txBox="1">
            <a:spLocks noGrp="1"/>
          </p:cNvSpPr>
          <p:nvPr>
            <p:ph type="title"/>
          </p:nvPr>
        </p:nvSpPr>
        <p:spPr>
          <a:xfrm>
            <a:off x="2051719" y="188639"/>
            <a:ext cx="6336705" cy="1143001"/>
          </a:xfrm>
          <a:prstGeom prst="rect">
            <a:avLst/>
          </a:prstGeom>
        </p:spPr>
        <p:txBody>
          <a:bodyPr/>
          <a:lstStyle>
            <a:lvl1pPr defTabSz="868680">
              <a:defRPr sz="3800" b="1"/>
            </a:lvl1pPr>
          </a:lstStyle>
          <a:p>
            <a:r>
              <a:t>Formale Vorgaben (Auszug)</a:t>
            </a:r>
          </a:p>
        </p:txBody>
      </p:sp>
      <p:sp>
        <p:nvSpPr>
          <p:cNvPr id="121" name="Datumsplatzhalter 1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03.12.2018</a:t>
            </a:r>
          </a:p>
        </p:txBody>
      </p:sp>
      <p:sp>
        <p:nvSpPr>
          <p:cNvPr id="122" name="Gerade Verbindung 8"/>
          <p:cNvSpPr/>
          <p:nvPr/>
        </p:nvSpPr>
        <p:spPr>
          <a:xfrm flipH="1">
            <a:off x="1907703" y="1484783"/>
            <a:ext cx="1" cy="4608514"/>
          </a:xfrm>
          <a:prstGeom prst="line">
            <a:avLst/>
          </a:prstGeom>
          <a:ln w="57150" cap="rnd">
            <a:solidFill>
              <a:srgbClr val="B90F0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3" name="Textfeld 2"/>
          <p:cNvSpPr txBox="1"/>
          <p:nvPr/>
        </p:nvSpPr>
        <p:spPr>
          <a:xfrm>
            <a:off x="2313463" y="1781968"/>
            <a:ext cx="5813217" cy="5199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DIN A 4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Times New Roman/Arial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Schriftgröße 12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1,5 zeiliger Abstand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 8-12 Textseiten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 Zitieren (sonst Plagiat)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Bibliographie (Literaturangaben)</a:t>
            </a:r>
            <a:r>
              <a:rPr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>
              <a:defRPr sz="2400" b="1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>
              <a:defRPr sz="2400" b="1"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endParaRPr>
              <a:latin typeface="Arial"/>
              <a:ea typeface="Arial"/>
              <a:cs typeface="Arial"/>
              <a:sym typeface="Arial"/>
            </a:endParaRPr>
          </a:p>
          <a:p>
            <a:pPr marL="285750" indent="-285750">
              <a:buSzPct val="100000"/>
              <a:buChar char="-"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itel 5"/>
          <p:cNvSpPr txBox="1">
            <a:spLocks noGrp="1"/>
          </p:cNvSpPr>
          <p:nvPr>
            <p:ph type="title"/>
          </p:nvPr>
        </p:nvSpPr>
        <p:spPr>
          <a:xfrm>
            <a:off x="2051719" y="188639"/>
            <a:ext cx="6336705" cy="1143001"/>
          </a:xfrm>
          <a:prstGeom prst="rect">
            <a:avLst/>
          </a:prstGeom>
        </p:spPr>
        <p:txBody>
          <a:bodyPr/>
          <a:lstStyle>
            <a:lvl1pPr defTabSz="868680">
              <a:defRPr sz="3800" b="1"/>
            </a:lvl1pPr>
          </a:lstStyle>
          <a:p>
            <a:r>
              <a:t>Formale Vorgaben (Auszug)</a:t>
            </a:r>
          </a:p>
        </p:txBody>
      </p:sp>
      <p:sp>
        <p:nvSpPr>
          <p:cNvPr id="126" name="Datumsplatzhalter 1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03.12.2018</a:t>
            </a:r>
          </a:p>
        </p:txBody>
      </p:sp>
      <p:sp>
        <p:nvSpPr>
          <p:cNvPr id="127" name="Gerade Verbindung 8"/>
          <p:cNvSpPr/>
          <p:nvPr/>
        </p:nvSpPr>
        <p:spPr>
          <a:xfrm flipH="1">
            <a:off x="1907703" y="1484783"/>
            <a:ext cx="1" cy="4608514"/>
          </a:xfrm>
          <a:prstGeom prst="line">
            <a:avLst/>
          </a:prstGeom>
          <a:ln w="57150" cap="rnd">
            <a:solidFill>
              <a:srgbClr val="B90F0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" name="Textfeld 2"/>
          <p:cNvSpPr txBox="1"/>
          <p:nvPr/>
        </p:nvSpPr>
        <p:spPr>
          <a:xfrm>
            <a:off x="2313463" y="1412775"/>
            <a:ext cx="5453177" cy="603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spcBef>
                <a:spcPts val="1400"/>
              </a:spcBef>
              <a:defRPr sz="2400"/>
            </a:pPr>
            <a:r>
              <a:t>Facharbeit umfasst: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Deckblatt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Inhaltsverzeichnis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Textteil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Literaturverzeichnis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(gegebenenfalls) Anhang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Erklärung über die selbständige Anfertigung der Arbeit </a:t>
            </a:r>
          </a:p>
          <a:p>
            <a:pPr>
              <a:spcBef>
                <a:spcPts val="1000"/>
              </a:spcBef>
              <a:defRPr sz="2400"/>
            </a:pPr>
            <a:endParaRPr/>
          </a:p>
          <a:p>
            <a:pPr>
              <a:defRPr sz="2400" b="1"/>
            </a:pPr>
            <a:endParaRPr/>
          </a:p>
          <a:p>
            <a:pPr>
              <a:defRPr sz="2400" b="1"/>
            </a:pPr>
            <a:endParaRPr/>
          </a:p>
          <a:p>
            <a:endParaRPr/>
          </a:p>
          <a:p>
            <a:pPr marL="285750" indent="-285750">
              <a:buSzPct val="100000"/>
              <a:buChar char="-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el 5"/>
          <p:cNvSpPr txBox="1">
            <a:spLocks noGrp="1"/>
          </p:cNvSpPr>
          <p:nvPr>
            <p:ph type="title"/>
          </p:nvPr>
        </p:nvSpPr>
        <p:spPr>
          <a:xfrm>
            <a:off x="2051719" y="188639"/>
            <a:ext cx="6336705" cy="114300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t>Bewertungsgrundlagen</a:t>
            </a:r>
          </a:p>
        </p:txBody>
      </p:sp>
      <p:sp>
        <p:nvSpPr>
          <p:cNvPr id="131" name="Datumsplatzhalter 1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03.12.2018</a:t>
            </a:r>
          </a:p>
        </p:txBody>
      </p:sp>
      <p:sp>
        <p:nvSpPr>
          <p:cNvPr id="132" name="Gerade Verbindung 8"/>
          <p:cNvSpPr/>
          <p:nvPr/>
        </p:nvSpPr>
        <p:spPr>
          <a:xfrm flipH="1">
            <a:off x="1907703" y="1484783"/>
            <a:ext cx="1" cy="4608514"/>
          </a:xfrm>
          <a:prstGeom prst="line">
            <a:avLst/>
          </a:prstGeom>
          <a:ln w="57150" cap="rnd">
            <a:solidFill>
              <a:srgbClr val="B90F0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" name="Textfeld 2"/>
          <p:cNvSpPr txBox="1"/>
          <p:nvPr/>
        </p:nvSpPr>
        <p:spPr>
          <a:xfrm>
            <a:off x="2313464" y="1124744"/>
            <a:ext cx="6677312" cy="7287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Vollständigkeit der Arbeit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Selbständigkeit im Umgang mit dem Thema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Differenziertheit der inhaltlichen Auseinandersetzung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 Beherrschung von Fachsprache und –methoden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 logische Gliederung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argumentative und sachliche Kompetenz 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sprachliche Richtigkeit</a:t>
            </a:r>
          </a:p>
          <a:p>
            <a:pPr marL="342900" indent="-342900">
              <a:spcBef>
                <a:spcPts val="1400"/>
              </a:spcBef>
              <a:buSzPct val="100000"/>
              <a:buFont typeface="Symbol"/>
              <a:buChar char="-"/>
              <a:defRPr sz="2400"/>
            </a:pPr>
            <a:r>
              <a:t>formale Gestaltung entsprechend den festgelegten Regeln </a:t>
            </a:r>
          </a:p>
          <a:p>
            <a:pPr>
              <a:spcBef>
                <a:spcPts val="1000"/>
              </a:spcBef>
              <a:defRPr sz="2400"/>
            </a:pPr>
            <a:endParaRPr/>
          </a:p>
          <a:p>
            <a:pPr>
              <a:defRPr sz="2400" b="1"/>
            </a:pPr>
            <a:endParaRPr/>
          </a:p>
          <a:p>
            <a:pPr>
              <a:defRPr sz="2400" b="1"/>
            </a:pPr>
            <a:endParaRPr/>
          </a:p>
          <a:p>
            <a:endParaRPr/>
          </a:p>
          <a:p>
            <a:pPr marL="285750" indent="-285750">
              <a:buSzPct val="100000"/>
              <a:buChar char="-"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1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1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1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13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13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915000" cy="1143001"/>
          </a:xfrm>
          <a:prstGeom prst="rect">
            <a:avLst/>
          </a:prstGeom>
        </p:spPr>
        <p:txBody>
          <a:bodyPr/>
          <a:lstStyle>
            <a:lvl1pPr>
              <a:defRPr sz="4000" b="1"/>
            </a:lvl1pPr>
          </a:lstStyle>
          <a:p>
            <a:r>
              <a:t>Termine</a:t>
            </a:r>
          </a:p>
        </p:txBody>
      </p:sp>
      <p:sp>
        <p:nvSpPr>
          <p:cNvPr id="136" name="Datumsplatzhalter 2"/>
          <p:cNvSpPr txBox="1"/>
          <p:nvPr/>
        </p:nvSpPr>
        <p:spPr>
          <a:xfrm>
            <a:off x="502919" y="6404292"/>
            <a:ext cx="2042162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t>13.11.2023</a:t>
            </a:r>
          </a:p>
        </p:txBody>
      </p:sp>
      <p:sp>
        <p:nvSpPr>
          <p:cNvPr id="137" name="Gerade Verbindung 3"/>
          <p:cNvSpPr/>
          <p:nvPr/>
        </p:nvSpPr>
        <p:spPr>
          <a:xfrm flipH="1">
            <a:off x="1907703" y="1484783"/>
            <a:ext cx="1" cy="4608514"/>
          </a:xfrm>
          <a:prstGeom prst="line">
            <a:avLst/>
          </a:prstGeom>
          <a:ln w="57150" cap="rnd">
            <a:solidFill>
              <a:srgbClr val="B90F0F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138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60647"/>
            <a:ext cx="1337618" cy="134603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39" name="Tabelle 4"/>
          <p:cNvGraphicFramePr/>
          <p:nvPr>
            <p:extLst>
              <p:ext uri="{D42A27DB-BD31-4B8C-83A1-F6EECF244321}">
                <p14:modId xmlns:p14="http://schemas.microsoft.com/office/powerpoint/2010/main" val="1251423548"/>
              </p:ext>
            </p:extLst>
          </p:nvPr>
        </p:nvGraphicFramePr>
        <p:xfrm>
          <a:off x="2339751" y="1196751"/>
          <a:ext cx="6096000" cy="530631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97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Datum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endParaRPr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01.12.2023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Abgabe des Wahlzettels zur Fächerwahl (Re/Ja)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11.12.2023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rPr dirty="0" err="1"/>
                        <a:t>Bekanntgabe</a:t>
                      </a:r>
                      <a:r>
                        <a:rPr dirty="0"/>
                        <a:t> der Lehr</a:t>
                      </a:r>
                      <a:r>
                        <a:rPr lang="de-DE" dirty="0" err="1"/>
                        <a:t>kräfte</a:t>
                      </a:r>
                      <a:r>
                        <a:rPr dirty="0"/>
                        <a:t> und </a:t>
                      </a:r>
                      <a:r>
                        <a:rPr dirty="0" err="1"/>
                        <a:t>Fächer</a:t>
                      </a:r>
                      <a:endParaRPr dirty="0"/>
                    </a:p>
                  </a:txBody>
                  <a:tcPr marL="0" marR="0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bis 29.01.2024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/>
                        <a:t>1. </a:t>
                      </a:r>
                      <a:r>
                        <a:rPr dirty="0" err="1"/>
                        <a:t>Beratungsgespräch</a:t>
                      </a:r>
                      <a:r>
                        <a:rPr dirty="0"/>
                        <a:t>, </a:t>
                      </a:r>
                      <a:r>
                        <a:rPr dirty="0" err="1"/>
                        <a:t>Absprache</a:t>
                      </a:r>
                      <a:r>
                        <a:rPr dirty="0"/>
                        <a:t> von Thema </a:t>
                      </a:r>
                      <a:r>
                        <a:rPr dirty="0" err="1"/>
                        <a:t>mit</a:t>
                      </a:r>
                      <a:r>
                        <a:rPr dirty="0"/>
                        <a:t> Lehrer</a:t>
                      </a:r>
                      <a:r>
                        <a:rPr lang="de-DE" dirty="0"/>
                        <a:t>/in</a:t>
                      </a:r>
                      <a:r>
                        <a:rPr dirty="0"/>
                        <a:t> und </a:t>
                      </a:r>
                      <a:r>
                        <a:rPr dirty="0" err="1"/>
                        <a:t>Abgabe</a:t>
                      </a:r>
                      <a:r>
                        <a:rPr dirty="0"/>
                        <a:t> des </a:t>
                      </a:r>
                      <a:r>
                        <a:rPr dirty="0" err="1"/>
                        <a:t>Facharbeitsthemas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bei</a:t>
                      </a:r>
                      <a:r>
                        <a:rPr dirty="0"/>
                        <a:t> Re/Ja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25. bzw. 29.01.2024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Methodentraining (25.01.2024) und Beginn der 6 Wochen Arbeitsphase ab 29.01.2024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bis 29.01.2024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15000"/>
                        </a:lnSpc>
                        <a:spcBef>
                          <a:spcPts val="600"/>
                        </a:spcBef>
                        <a:buSzPct val="100000"/>
                        <a:buAutoNum type="arabicPeriod"/>
                        <a:defRPr sz="1800"/>
                      </a:pPr>
                      <a:r>
                        <a:rPr dirty="0" err="1"/>
                        <a:t>Beratungsgespräch</a:t>
                      </a:r>
                      <a:r>
                        <a:rPr dirty="0"/>
                        <a:t> </a:t>
                      </a:r>
                      <a:r>
                        <a:rPr dirty="0" err="1"/>
                        <a:t>mit</a:t>
                      </a:r>
                      <a:r>
                        <a:rPr dirty="0"/>
                        <a:t> dem /der </a:t>
                      </a:r>
                      <a:r>
                        <a:rPr dirty="0" err="1"/>
                        <a:t>Fachlehrer</a:t>
                      </a:r>
                      <a:r>
                        <a:rPr lang="de-DE" dirty="0"/>
                        <a:t>/</a:t>
                      </a:r>
                      <a:r>
                        <a:rPr dirty="0"/>
                        <a:t>in</a:t>
                      </a:r>
                    </a:p>
                  </a:txBody>
                  <a:tcPr marL="0" marR="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defRPr sz="1800"/>
                      </a:pPr>
                      <a:r>
                        <a:t>bis 15.02.2024</a:t>
                      </a: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2. Beratungsgespräch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bis 08.03.2024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3. Beratungsgespräch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15.03.2024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verbindliche </a:t>
                      </a:r>
                      <a:r>
                        <a:rPr b="1"/>
                        <a:t>ABGABE</a:t>
                      </a:r>
                      <a:r>
                        <a:t> der Arbeit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t>bis Mai 2024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dirty="0" err="1"/>
                        <a:t>Rückgabe</a:t>
                      </a:r>
                      <a:r>
                        <a:rPr dirty="0"/>
                        <a:t> der Arbeit</a:t>
                      </a:r>
                    </a:p>
                  </a:txBody>
                  <a:tcPr marL="45720" marR="45720"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="" xmlns:m="http://schemas.openxmlformats.org/officeDocument/2006/math" xmlns:a14="http://schemas.microsoft.com/office/drawing/2010/main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arissa-Design">
  <a:themeElements>
    <a:clrScheme name="Larissa-Design">
      <a:dk1>
        <a:srgbClr val="000000"/>
      </a:dk1>
      <a:lt1>
        <a:srgbClr val="EEECE1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rnd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rnd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-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-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-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rnd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rnd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478</Words>
  <Application>Microsoft Office PowerPoint</Application>
  <PresentationFormat>Bildschirmpräsentation (4:3)</PresentationFormat>
  <Paragraphs>114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Calibri</vt:lpstr>
      <vt:lpstr>Symbol</vt:lpstr>
      <vt:lpstr>Wingdings</vt:lpstr>
      <vt:lpstr>Larissa-Design</vt:lpstr>
      <vt:lpstr> </vt:lpstr>
      <vt:lpstr>Ablauf</vt:lpstr>
      <vt:lpstr>Allgemeine Informationen</vt:lpstr>
      <vt:lpstr>Allgemeine Informationen</vt:lpstr>
      <vt:lpstr>Allgemeine Informationen</vt:lpstr>
      <vt:lpstr>Formale Vorgaben (Auszug)</vt:lpstr>
      <vt:lpstr>Formale Vorgaben (Auszug)</vt:lpstr>
      <vt:lpstr>Bewertungsgrundlagen</vt:lpstr>
      <vt:lpstr>Termine</vt:lpstr>
      <vt:lpstr>Typische Fehler</vt:lpstr>
      <vt:lpstr>Typische Fehler: Gefahren bei der Verwendung von ChatGPT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Alexander Jaquinet</dc:creator>
  <cp:lastModifiedBy>Carolin Werschmann</cp:lastModifiedBy>
  <cp:revision>4</cp:revision>
  <dcterms:modified xsi:type="dcterms:W3CDTF">2023-11-16T15:13:38Z</dcterms:modified>
</cp:coreProperties>
</file>