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6" r:id="rId5"/>
    <p:sldId id="310" r:id="rId6"/>
    <p:sldId id="309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Zingsheim" userId="eed4192ed1dbfb95" providerId="LiveId" clId="{9A820B98-78A7-43DE-B20F-C293235FBE93}"/>
    <pc:docChg chg="modSld">
      <pc:chgData name="Ilona Zingsheim" userId="eed4192ed1dbfb95" providerId="LiveId" clId="{9A820B98-78A7-43DE-B20F-C293235FBE93}" dt="2026-04-23T08:40:58.888" v="9" actId="20577"/>
      <pc:docMkLst>
        <pc:docMk/>
      </pc:docMkLst>
      <pc:sldChg chg="modSp mod">
        <pc:chgData name="Ilona Zingsheim" userId="eed4192ed1dbfb95" providerId="LiveId" clId="{9A820B98-78A7-43DE-B20F-C293235FBE93}" dt="2026-04-23T08:40:58.888" v="9" actId="20577"/>
        <pc:sldMkLst>
          <pc:docMk/>
          <pc:sldMk cId="699068137" sldId="311"/>
        </pc:sldMkLst>
        <pc:spChg chg="mod">
          <ac:chgData name="Ilona Zingsheim" userId="eed4192ed1dbfb95" providerId="LiveId" clId="{9A820B98-78A7-43DE-B20F-C293235FBE93}" dt="2026-04-23T08:40:58.888" v="9" actId="20577"/>
          <ac:spMkLst>
            <pc:docMk/>
            <pc:sldMk cId="699068137" sldId="311"/>
            <ac:spMk id="3" creationId="{457396DB-11D1-F4E0-1AF4-DA222A6F1F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B20-63E5-4D2B-9036-593CBBD48C0D}" type="datetime1">
              <a:rPr lang="de-DE" smtClean="0"/>
              <a:t>23.04.2026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055-EB05-44E8-89CB-3F3909881985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23.04.2026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936463"/>
            <a:ext cx="4831657" cy="3197425"/>
          </a:xfrm>
        </p:spPr>
        <p:txBody>
          <a:bodyPr rtlCol="0">
            <a:normAutofit fontScale="90000"/>
          </a:bodyPr>
          <a:lstStyle/>
          <a:p>
            <a:r>
              <a:rPr lang="de-DE" sz="6500"/>
              <a:t>Nutzungs-</a:t>
            </a:r>
            <a:br>
              <a:rPr lang="de-DE" sz="6500"/>
            </a:br>
            <a:r>
              <a:rPr lang="de-DE" sz="6500"/>
              <a:t>ordnung digitale Endgeräte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de-DE" err="1"/>
              <a:t>Implementation</a:t>
            </a:r>
            <a:r>
              <a:rPr lang="de-DE"/>
              <a:t> in der Sekundarstufe ii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38513-763D-CC51-FD9A-970D9A8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9147"/>
          </a:xfrm>
        </p:spPr>
        <p:txBody>
          <a:bodyPr/>
          <a:lstStyle/>
          <a:p>
            <a:pPr algn="ctr"/>
            <a:r>
              <a:rPr lang="de-DE"/>
              <a:t>Was ist erlaubt – was nicht?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60AC32-1DA2-7D28-791F-C8895651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8104"/>
            <a:ext cx="10058400" cy="389098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Grundsatz: </a:t>
            </a:r>
            <a:r>
              <a:rPr lang="de-DE" sz="2300" b="1" u="sng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Keine</a:t>
            </a:r>
            <a:r>
              <a:rPr lang="de-DE" sz="23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Nutzung digitaler Endgeräte während der Unterrichtszeit und </a:t>
            </a:r>
            <a:r>
              <a:rPr lang="de-DE" sz="2300" b="1">
                <a:solidFill>
                  <a:schemeClr val="tx1"/>
                </a:solidFill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der</a:t>
            </a:r>
            <a:r>
              <a:rPr lang="de-DE" sz="2300" b="1">
                <a:solidFill>
                  <a:schemeClr val="tx1"/>
                </a:solidFill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Pausen innerhalb des Schulgeländes</a:t>
            </a:r>
            <a:r>
              <a:rPr lang="de-DE" sz="2300">
                <a:solidFill>
                  <a:schemeClr val="tx1"/>
                </a:solidFill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(auch nicht während einer Toilettenpause, hier</a:t>
            </a:r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muss das Handy bei der Lehrkraft verbleiben).</a:t>
            </a:r>
            <a:endParaRPr lang="de-DE" sz="2300">
              <a:effectLst/>
              <a:latin typeface="Speak Pro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Die Nutzung ist erlaubt in </a:t>
            </a:r>
            <a:r>
              <a:rPr lang="de-DE" sz="23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Freistunden</a:t>
            </a:r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und der </a:t>
            </a:r>
            <a:r>
              <a:rPr lang="de-DE" sz="23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Mittagspause</a:t>
            </a:r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in der </a:t>
            </a:r>
            <a:r>
              <a:rPr lang="de-DE" sz="23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Galerie</a:t>
            </a:r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und im „</a:t>
            </a:r>
            <a:r>
              <a:rPr lang="de-DE" sz="23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Böhnchen</a:t>
            </a:r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“.</a:t>
            </a:r>
            <a:endParaRPr lang="de-DE" sz="2300">
              <a:effectLst/>
              <a:latin typeface="Speak Pro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- Unterrichtliche Nutzung: Nur nach ausdrücklicher Erlaubnis der Lehrkraft</a:t>
            </a:r>
            <a:endParaRPr lang="de-DE" sz="2300">
              <a:effectLst/>
              <a:latin typeface="Speak Pro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e-DE" sz="23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- Digitale Endgeräte sind während der Prüfungszeit grundsätzlich auszuschalten und vorne am Lehrerpult hinzulegen. </a:t>
            </a:r>
            <a:endParaRPr lang="de-DE" sz="2300">
              <a:effectLst/>
              <a:latin typeface="Speak Pro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3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9E646-F6F7-ED2C-12FD-795FF400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Privileg und Verantwortung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42429-DA37-E4B2-8FAB-7B90F1197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de-DE" sz="2800">
                <a:latin typeface="Speak Pro"/>
              </a:rPr>
              <a:t>Die neue Nutzungsordnung enthält ein Privileg für SII-Schüler*innen:</a:t>
            </a:r>
            <a:endParaRPr lang="de-DE" sz="2800"/>
          </a:p>
          <a:p>
            <a:r>
              <a:rPr lang="de-DE" sz="2800">
                <a:latin typeface="Speak Pro"/>
              </a:rPr>
              <a:t>Anders als für Schüler*innen der SI gibt es für Oberstufenschüler*innen </a:t>
            </a:r>
            <a:r>
              <a:rPr lang="de-DE" sz="2800" b="1">
                <a:latin typeface="Speak Pro"/>
              </a:rPr>
              <a:t>Räume</a:t>
            </a:r>
            <a:r>
              <a:rPr lang="de-DE" sz="2800">
                <a:latin typeface="Speak Pro"/>
              </a:rPr>
              <a:t> und </a:t>
            </a:r>
            <a:r>
              <a:rPr lang="de-DE" sz="2800" b="1">
                <a:latin typeface="Speak Pro"/>
              </a:rPr>
              <a:t>Zeiten</a:t>
            </a:r>
            <a:r>
              <a:rPr lang="de-DE" sz="2800">
                <a:latin typeface="Speak Pro"/>
              </a:rPr>
              <a:t>, in denen die Handynutzung gemäß unserer Haus- und Pausenordnung erlaubt ist.</a:t>
            </a:r>
          </a:p>
          <a:p>
            <a:r>
              <a:rPr lang="de-DE" sz="2800">
                <a:latin typeface="Speak Pro"/>
                <a:sym typeface="Wingdings" panose="05000000000000000000" pitchFamily="2" charset="2"/>
              </a:rPr>
              <a:t> </a:t>
            </a:r>
            <a:r>
              <a:rPr lang="de-DE" sz="2800">
                <a:latin typeface="Speak Pro"/>
              </a:rPr>
              <a:t>Nutzt diesen Freiraum verantwortungsvoll</a:t>
            </a:r>
            <a:r>
              <a:rPr lang="de-DE" sz="2800" i="1">
                <a:latin typeface="Speak Pro"/>
              </a:rPr>
              <a:t> – </a:t>
            </a:r>
            <a:r>
              <a:rPr lang="de-DE" sz="2800">
                <a:latin typeface="Speak Pro"/>
              </a:rPr>
              <a:t>für euch und für jüngere Schüler*innen.</a:t>
            </a:r>
          </a:p>
        </p:txBody>
      </p:sp>
    </p:spTree>
    <p:extLst>
      <p:ext uri="{BB962C8B-B14F-4D97-AF65-F5344CB8AC3E}">
        <p14:creationId xmlns:p14="http://schemas.microsoft.com/office/powerpoint/2010/main" val="34044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B96BB-7061-A289-0179-282AB607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800"/>
              <a:t>Ab wann gilt die neue Nutzungsordnung?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396DB-11D1-F4E0-1AF4-DA222A6F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21037"/>
            <a:ext cx="10058400" cy="2335218"/>
          </a:xfrm>
        </p:spPr>
        <p:txBody>
          <a:bodyPr>
            <a:normAutofit/>
          </a:bodyPr>
          <a:lstStyle/>
          <a:p>
            <a:pPr algn="ctr"/>
            <a:r>
              <a:rPr lang="de-DE" sz="3000" dirty="0"/>
              <a:t>Sie gilt ab </a:t>
            </a:r>
            <a:r>
              <a:rPr lang="de-DE" sz="3000"/>
              <a:t>dem </a:t>
            </a:r>
            <a:r>
              <a:rPr lang="de-DE" sz="3000" b="1"/>
              <a:t>04.05.2026</a:t>
            </a:r>
            <a:r>
              <a:rPr lang="de-DE" sz="300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6990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969E-2A77-D613-F51D-F4A62C13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Und was gilt bei Wandertagen, Exkursionen und Fahrten?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0675E-189B-A181-3F33-F160FF8F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0"/>
            <a:r>
              <a:rPr lang="en-US" sz="3000" dirty="0"/>
              <a:t>Bei </a:t>
            </a:r>
            <a:r>
              <a:rPr lang="en-US" sz="3000" dirty="0" err="1"/>
              <a:t>Wandertagen</a:t>
            </a:r>
            <a:r>
              <a:rPr lang="en-US" sz="3000" dirty="0"/>
              <a:t>, </a:t>
            </a:r>
            <a:r>
              <a:rPr lang="en-US" sz="3000" dirty="0" err="1"/>
              <a:t>Exkursionen</a:t>
            </a:r>
            <a:r>
              <a:rPr lang="en-US" sz="3000" dirty="0"/>
              <a:t>, </a:t>
            </a:r>
            <a:r>
              <a:rPr lang="de-DE" sz="3000" dirty="0"/>
              <a:t>Klassen- und Studienfahrten entscheidet die verantwortliche Lehrkraft über die Nutzung.</a:t>
            </a:r>
          </a:p>
          <a:p>
            <a:pPr lvl="0"/>
            <a:endParaRPr lang="de-DE"/>
          </a:p>
          <a:p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93AF0-408A-3479-F419-E33C4F86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Was passiert, wenn ich gegen die Nutzungsordnung verstoße? (1)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6CDD0-A318-B7E8-8BAD-930D5FAD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4455"/>
            <a:ext cx="10058400" cy="416986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3000"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Das </a:t>
            </a:r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Gerät wird durch die Lehrkraft eingezogen und im Sekretariat abgegeben.</a:t>
            </a:r>
          </a:p>
          <a:p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Das Gerät wird im beschrifteten Umschlag im Tresor aufbewahrt.</a:t>
            </a:r>
          </a:p>
          <a:p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Die Rückgabe erfolgt </a:t>
            </a:r>
            <a:r>
              <a:rPr lang="de-DE" sz="3000" b="1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nur</a:t>
            </a:r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 an Erziehungsberechtigte </a:t>
            </a:r>
            <a:r>
              <a:rPr lang="de-DE" sz="3000"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bzw. volljährige Schüler*innen </a:t>
            </a:r>
            <a:r>
              <a:rPr lang="de-DE" sz="3000">
                <a:effectLst/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innerhalb der Öffnungszeiten des Sekretariats</a:t>
            </a:r>
            <a:r>
              <a:rPr lang="de-DE" sz="3000">
                <a:latin typeface="Speak Pro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de-DE" sz="3000">
              <a:effectLst/>
              <a:latin typeface="Speak Pro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5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DD523-D000-D2FB-AF06-55B2A6A5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/>
              <a:t>Was passiert, wenn ich gegen die Nutzungsordnung verstoße? (2)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EAA01-35C4-21AE-70B2-9F36C101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DE" sz="2500">
                <a:latin typeface="Speak Pro"/>
              </a:rPr>
              <a:t>Sollte die </a:t>
            </a:r>
            <a:r>
              <a:rPr lang="de-DE" sz="2500" b="1">
                <a:latin typeface="Speak Pro"/>
              </a:rPr>
              <a:t>Abholung durch Erziehungsberechtigte nicht möglich</a:t>
            </a:r>
            <a:r>
              <a:rPr lang="de-DE" sz="2500">
                <a:latin typeface="Speak Pro"/>
              </a:rPr>
              <a:t> sein, so kann der </a:t>
            </a:r>
            <a:r>
              <a:rPr lang="de-DE" sz="2500" b="1">
                <a:latin typeface="Speak Pro"/>
              </a:rPr>
              <a:t>Schüler/ die Schülerin das Gerät am darauffolgenden Schultag </a:t>
            </a:r>
            <a:r>
              <a:rPr lang="de-DE" sz="2500">
                <a:latin typeface="Speak Pro"/>
              </a:rPr>
              <a:t>nach Unterrichtsschluss bei der Schulleitung abholen.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r>
              <a:rPr lang="de-DE" sz="2500">
                <a:latin typeface="Speak Pro"/>
              </a:rPr>
              <a:t>Bei wiederholten und schwerwiegenden Verstößen können weitere pädagogische Maßnahmen ergriffen werden.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r>
              <a:rPr lang="de-DE" sz="2500">
                <a:latin typeface="Speak Pro"/>
              </a:rPr>
              <a:t>Wird ein digitales Endgerät bei Prüfungen mitgeführt, wird dies gemäß der Prüfungsordnung als Täuschungsversuch gewertet.</a:t>
            </a:r>
            <a:endParaRPr lang="de-DE" sz="2500">
              <a:solidFill>
                <a:srgbClr val="000000"/>
              </a:solidFill>
              <a:latin typeface="Speak Pro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4852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FBFF4B4F6F384ABCC163BE0E5703F8" ma:contentTypeVersion="3" ma:contentTypeDescription="Ein neues Dokument erstellen." ma:contentTypeScope="" ma:versionID="0355e76778057eaa92c3ce7362a04aae">
  <xsd:schema xmlns:xsd="http://www.w3.org/2001/XMLSchema" xmlns:xs="http://www.w3.org/2001/XMLSchema" xmlns:p="http://schemas.microsoft.com/office/2006/metadata/properties" xmlns:ns2="8c1082ef-bb8e-4ed1-bd29-858432634a9c" targetNamespace="http://schemas.microsoft.com/office/2006/metadata/properties" ma:root="true" ma:fieldsID="0c7e7af20750fb1ce2957c7bf1e3c8bc" ns2:_="">
    <xsd:import namespace="8c1082ef-bb8e-4ed1-bd29-858432634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082ef-bb8e-4ed1-bd29-858432634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448EE779-DCFE-47F3-997C-99E304221A03}">
  <ds:schemaRefs>
    <ds:schemaRef ds:uri="8c1082ef-bb8e-4ed1-bd29-858432634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Breitbild</PresentationFormat>
  <Paragraphs>24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Georgia Pro Cond Light</vt:lpstr>
      <vt:lpstr>Speak Pro</vt:lpstr>
      <vt:lpstr>RetrospectVTI</vt:lpstr>
      <vt:lpstr>Nutzungs- ordnung digitale Endgeräte</vt:lpstr>
      <vt:lpstr>Was ist erlaubt – was nicht?</vt:lpstr>
      <vt:lpstr>Privileg und Verantwortung</vt:lpstr>
      <vt:lpstr>Ab wann gilt die neue Nutzungsordnung?</vt:lpstr>
      <vt:lpstr>Und was gilt bei Wandertagen, Exkursionen und Fahrten?</vt:lpstr>
      <vt:lpstr>Was passiert, wenn ich gegen die Nutzungsordnung verstoße? (1)</vt:lpstr>
      <vt:lpstr>Was passiert, wenn ich gegen die Nutzungsordnung verstoße?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</dc:title>
  <dc:creator>Ilona Zingsheim</dc:creator>
  <cp:lastModifiedBy>Ilona Zingsheim</cp:lastModifiedBy>
  <cp:revision>4</cp:revision>
  <dcterms:created xsi:type="dcterms:W3CDTF">2026-02-03T15:48:00Z</dcterms:created>
  <dcterms:modified xsi:type="dcterms:W3CDTF">2026-04-23T08:41:03Z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0x01010020FBFF4B4F6F384ABCC163BE0E5703F8</vt:lpwstr>
  </property>
</Properties>
</file>