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6" r:id="rId5"/>
    <p:sldId id="319" r:id="rId6"/>
    <p:sldId id="321" r:id="rId7"/>
    <p:sldId id="311" r:id="rId8"/>
    <p:sldId id="309" r:id="rId9"/>
    <p:sldId id="316" r:id="rId10"/>
    <p:sldId id="317" r:id="rId11"/>
    <p:sldId id="318" r:id="rId12"/>
    <p:sldId id="310" r:id="rId13"/>
    <p:sldId id="313" r:id="rId14"/>
    <p:sldId id="320" r:id="rId1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Zingsheim" userId="eed4192ed1dbfb95" providerId="LiveId" clId="{9A820B98-78A7-43DE-B20F-C293235FBE93}"/>
    <pc:docChg chg="modSld">
      <pc:chgData name="Ilona Zingsheim" userId="eed4192ed1dbfb95" providerId="LiveId" clId="{9A820B98-78A7-43DE-B20F-C293235FBE93}" dt="2026-04-23T08:42:09.464" v="9" actId="20577"/>
      <pc:docMkLst>
        <pc:docMk/>
      </pc:docMkLst>
      <pc:sldChg chg="modSp mod">
        <pc:chgData name="Ilona Zingsheim" userId="eed4192ed1dbfb95" providerId="LiveId" clId="{9A820B98-78A7-43DE-B20F-C293235FBE93}" dt="2026-04-23T08:42:09.464" v="9" actId="20577"/>
        <pc:sldMkLst>
          <pc:docMk/>
          <pc:sldMk cId="699068137" sldId="311"/>
        </pc:sldMkLst>
        <pc:spChg chg="mod">
          <ac:chgData name="Ilona Zingsheim" userId="eed4192ed1dbfb95" providerId="LiveId" clId="{9A820B98-78A7-43DE-B20F-C293235FBE93}" dt="2026-04-23T08:42:09.464" v="9" actId="20577"/>
          <ac:spMkLst>
            <pc:docMk/>
            <pc:sldMk cId="699068137" sldId="311"/>
            <ac:spMk id="3" creationId="{457396DB-11D1-F4E0-1AF4-DA222A6F1F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BB20-63E5-4D2B-9036-593CBBD48C0D}" type="datetime1">
              <a:rPr lang="de-DE" smtClean="0"/>
              <a:t>23.04.2026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487D2-6C6C-49E1-B6DF-2F349FB8F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216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4055-EB05-44E8-89CB-3F3909881985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A757-CDCA-4377-B0EF-37B3573B51B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16692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A757-CDCA-4377-B0EF-37B3573B51B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68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A757-CDCA-4377-B0EF-37B3573B51B5}" type="slidenum">
              <a:rPr lang="de-DE" noProof="0" smtClean="0"/>
              <a:t>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0478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/>
              <a:t>Master-Untertitelformat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0C505-C10E-49B9-B6E4-DA78B95425DC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E397B-B8D4-418F-A6D0-FC7B177B0BC8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01BEF-0C60-46B3-92A7-A2075C1BCB8B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5495C-B470-4516-88E2-599C8CAC8111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 rtl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56F28B-8A78-4B03-95A3-A43A9E37E97D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AE8466-7DA0-4D17-A6B3-7B58C9CE5CCD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1F0C6-354D-4266-B96B-417B05B0B2ED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F46ADE6-1049-4CD9-9C11-ADF5C452646C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B11EEDF-0542-4DFE-BC51-DF61443B6179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FDEBF1B8-8418-4DC2-AF09-ABBD16FB5813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hteck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77" y="917568"/>
            <a:ext cx="4971047" cy="31974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z="5900">
                <a:latin typeface="Georgia Pro Cond Light"/>
              </a:rPr>
              <a:t>Nutzungs-</a:t>
            </a:r>
            <a:br>
              <a:rPr lang="de-DE" sz="5900">
                <a:latin typeface="Georgia Pro Cond Light"/>
              </a:rPr>
            </a:br>
            <a:r>
              <a:rPr lang="de-DE" sz="5900">
                <a:latin typeface="Georgia Pro Cond Light"/>
              </a:rPr>
              <a:t>ordnung digitale Endgeräte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de-DE" b="1" err="1"/>
              <a:t>Implementation</a:t>
            </a:r>
            <a:r>
              <a:rPr lang="de-DE" b="1"/>
              <a:t> in der </a:t>
            </a:r>
            <a:r>
              <a:rPr lang="de-DE" b="1" err="1"/>
              <a:t>sekundarstufe</a:t>
            </a:r>
            <a:r>
              <a:rPr lang="de-DE" b="1"/>
              <a:t> i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93AF0-408A-3479-F419-E33C4F86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/>
              <a:t>Was passiert, wenn ich gegen die Nutzungsordnung verstoße? (1)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66CDD0-A318-B7E8-8BAD-930D5FAD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4455"/>
            <a:ext cx="10058400" cy="416986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de-DE" sz="3000"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Das </a:t>
            </a:r>
            <a:r>
              <a:rPr lang="de-DE" sz="30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Gerät wird durch die Lehrkraft eingezogen und im Sekretariat abgegeben.</a:t>
            </a:r>
          </a:p>
          <a:p>
            <a:r>
              <a:rPr lang="de-DE" sz="30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Das Gerät wird im beschrifteten Umschlag im Tresor aufbewahrt.</a:t>
            </a:r>
          </a:p>
          <a:p>
            <a:r>
              <a:rPr lang="de-DE" sz="30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Die Rückgabe erfolgt </a:t>
            </a:r>
            <a:r>
              <a:rPr lang="de-DE" sz="3000" b="1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nur</a:t>
            </a:r>
            <a:r>
              <a:rPr lang="de-DE" sz="30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 an Erziehungsberechtigte innerhalb der Öffnungszeiten des Sekretariats</a:t>
            </a:r>
            <a:r>
              <a:rPr lang="de-DE" sz="3000"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de-DE" sz="3000">
              <a:effectLst/>
              <a:latin typeface="Speak Pro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59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813D6-CB6E-BAC0-A308-A4A75334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/>
              <a:t>Was passiert, wenn ich gegen die Nutzungsordnung verstoße? (2)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3BC31B-96DD-C9D3-2CB2-58B865CEF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DE" sz="2500">
                <a:latin typeface="Speak Pro"/>
              </a:rPr>
              <a:t>Sollte die </a:t>
            </a:r>
            <a:r>
              <a:rPr lang="de-DE" sz="2500" b="1">
                <a:latin typeface="Speak Pro"/>
              </a:rPr>
              <a:t>Abholung durch Erziehungsberechtigte nicht möglich</a:t>
            </a:r>
            <a:r>
              <a:rPr lang="de-DE" sz="2500">
                <a:latin typeface="Speak Pro"/>
              </a:rPr>
              <a:t> sein, so kann der </a:t>
            </a:r>
            <a:r>
              <a:rPr lang="de-DE" sz="2500" b="1">
                <a:latin typeface="Speak Pro"/>
              </a:rPr>
              <a:t>Schüler/ die Schülerin das Gerät am darauffolgenden Schultag </a:t>
            </a:r>
            <a:r>
              <a:rPr lang="de-DE" sz="2500">
                <a:latin typeface="Speak Pro"/>
              </a:rPr>
              <a:t>nach Unterrichtsschluss bei der Schulleitung abholen.</a:t>
            </a:r>
            <a:endParaRPr lang="de-DE" sz="2500">
              <a:solidFill>
                <a:srgbClr val="000000"/>
              </a:solidFill>
              <a:latin typeface="Speak Pro"/>
            </a:endParaRPr>
          </a:p>
          <a:p>
            <a:r>
              <a:rPr lang="de-DE" sz="2500">
                <a:latin typeface="Speak Pro"/>
              </a:rPr>
              <a:t>Bei wiederholten und schwerwiegenden Verstößen können weitere pädagogische Maßnahmen ergriffen werden.</a:t>
            </a:r>
            <a:endParaRPr lang="de-DE" sz="2500">
              <a:solidFill>
                <a:srgbClr val="000000"/>
              </a:solidFill>
              <a:latin typeface="Speak Pro"/>
            </a:endParaRPr>
          </a:p>
          <a:p>
            <a:r>
              <a:rPr lang="de-DE" sz="2500">
                <a:latin typeface="Speak Pro"/>
              </a:rPr>
              <a:t>Wird ein </a:t>
            </a:r>
            <a:r>
              <a:rPr lang="de-DE" sz="2500" b="1">
                <a:latin typeface="Speak Pro"/>
              </a:rPr>
              <a:t>nicht verplombtes</a:t>
            </a:r>
            <a:r>
              <a:rPr lang="de-DE" sz="2500">
                <a:latin typeface="Speak Pro"/>
              </a:rPr>
              <a:t> </a:t>
            </a:r>
            <a:r>
              <a:rPr lang="de-DE" sz="2500" b="1">
                <a:latin typeface="Speak Pro"/>
              </a:rPr>
              <a:t>digitales Endgerät bei Prüfungen </a:t>
            </a:r>
            <a:r>
              <a:rPr lang="de-DE" sz="2500">
                <a:latin typeface="Speak Pro"/>
              </a:rPr>
              <a:t>mitgeführt, wird dies gemäß der Prüfungsordnung als </a:t>
            </a:r>
            <a:r>
              <a:rPr lang="de-DE" sz="2500" b="1">
                <a:latin typeface="Speak Pro"/>
              </a:rPr>
              <a:t>Täuschungsversuch </a:t>
            </a:r>
            <a:r>
              <a:rPr lang="de-DE" sz="2500">
                <a:latin typeface="Speak Pro"/>
              </a:rPr>
              <a:t>gewertet.</a:t>
            </a:r>
            <a:endParaRPr lang="de-DE" sz="2500">
              <a:solidFill>
                <a:srgbClr val="000000"/>
              </a:solidFill>
              <a:latin typeface="Speak Pro"/>
            </a:endParaRPr>
          </a:p>
          <a:p>
            <a:endParaRPr lang="de-DE">
              <a:solidFill>
                <a:srgbClr val="000000"/>
              </a:solidFill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13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132-D43D-C9BB-DE80-2AF334EA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Warum eine neue </a:t>
            </a:r>
            <a:r>
              <a:rPr lang="de-DE" err="1"/>
              <a:t>Handyregel</a:t>
            </a:r>
            <a:r>
              <a:rPr lang="de-DE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605970-FB1F-3698-E987-FE2EDB16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9519"/>
            <a:ext cx="10058400" cy="3909573"/>
          </a:xfrm>
        </p:spPr>
        <p:txBody>
          <a:bodyPr vert="horz" lIns="0" tIns="45720" rIns="0" bIns="45720" rtlCol="0" anchor="t">
            <a:noAutofit/>
          </a:bodyPr>
          <a:lstStyle/>
          <a:p>
            <a:pPr marL="292100" lvl="1" indent="0">
              <a:buNone/>
            </a:pPr>
            <a:r>
              <a:rPr lang="de-DE" sz="2500" b="1" dirty="0">
                <a:solidFill>
                  <a:srgbClr val="000000"/>
                </a:solidFill>
              </a:rPr>
              <a:t>Was sind die Vorteile einer Pause vom Handy in der Schule?</a:t>
            </a:r>
            <a:endParaRPr lang="de-DE" sz="2500"/>
          </a:p>
          <a:p>
            <a:pPr marL="383540" lvl="2" indent="0">
              <a:buNone/>
            </a:pPr>
            <a:r>
              <a:rPr lang="de-DE" sz="2500" dirty="0">
                <a:solidFill>
                  <a:srgbClr val="000000"/>
                </a:solidFill>
              </a:rPr>
              <a:t>WENIGER</a:t>
            </a:r>
            <a:r>
              <a:rPr lang="de-DE" sz="1900" dirty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de-DE" sz="2500" b="0" dirty="0">
                <a:solidFill>
                  <a:srgbClr val="000000"/>
                </a:solidFill>
              </a:rPr>
              <a:t>- Ablenkung und Stress („Ich muss nicht mehr ständig erreichbar sein, Nachrichten checken, auf Nachrichten reagieren …“)</a:t>
            </a:r>
            <a:endParaRPr lang="de-DE" sz="2500" dirty="0"/>
          </a:p>
          <a:p>
            <a:r>
              <a:rPr lang="de-DE" sz="2500" dirty="0">
                <a:solidFill>
                  <a:srgbClr val="000000"/>
                </a:solidFill>
              </a:rPr>
              <a:t>- Gefahren durch Cybermobbing und Datenschutzverletzungen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70C3A3-D321-C4E9-B3B4-B96F56355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796" y="3622026"/>
            <a:ext cx="2428568" cy="27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2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ED453-176D-9D57-96CA-20844647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>
                <a:solidFill>
                  <a:srgbClr val="404040"/>
                </a:solidFill>
              </a:rPr>
              <a:t>Warum eine neue Handyregel?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E6304-A30F-A0CA-FBA2-B2900846B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DE" sz="3000" b="1" dirty="0">
                <a:solidFill>
                  <a:srgbClr val="000000"/>
                </a:solidFill>
              </a:rPr>
              <a:t>Was sind die Vorteile einer Pause vom Handy in der Schule?</a:t>
            </a:r>
            <a:endParaRPr lang="de-DE" sz="3000" dirty="0">
              <a:solidFill>
                <a:srgbClr val="000000"/>
              </a:solidFill>
            </a:endParaRPr>
          </a:p>
          <a:p>
            <a:r>
              <a:rPr lang="de-DE" sz="3000" dirty="0">
                <a:solidFill>
                  <a:srgbClr val="000000"/>
                </a:solidFill>
              </a:rPr>
              <a:t>MEHR:</a:t>
            </a:r>
          </a:p>
          <a:p>
            <a:r>
              <a:rPr lang="de-DE" sz="3000" dirty="0">
                <a:solidFill>
                  <a:srgbClr val="000000"/>
                </a:solidFill>
              </a:rPr>
              <a:t>- Konzentration im Unterricht</a:t>
            </a:r>
            <a:endParaRPr lang="en-US" sz="3000" dirty="0">
              <a:solidFill>
                <a:srgbClr val="000000"/>
              </a:solidFill>
            </a:endParaRPr>
          </a:p>
          <a:p>
            <a:r>
              <a:rPr lang="de-DE" sz="3000" dirty="0">
                <a:solidFill>
                  <a:srgbClr val="000000"/>
                </a:solidFill>
              </a:rPr>
              <a:t>- Miteinander</a:t>
            </a:r>
          </a:p>
          <a:p>
            <a:endParaRPr lang="de-DE"/>
          </a:p>
        </p:txBody>
      </p:sp>
      <p:pic>
        <p:nvPicPr>
          <p:cNvPr id="1026" name="Picture 2" descr="Fröhliche ältere Schüler:innen im Unterricht ohne Handy, mit Büchern und Gesprächen">
            <a:extLst>
              <a:ext uri="{FF2B5EF4-FFF2-40B4-BE49-F238E27FC236}">
                <a16:creationId xmlns:a16="http://schemas.microsoft.com/office/drawing/2014/main" id="{36A4198B-6420-90C7-5D6A-18C444C2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13" y="3031495"/>
            <a:ext cx="5909187" cy="337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8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B96BB-7061-A289-0179-282AB607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800"/>
              <a:t>Ab wann gilt die neue Nutzungsordnung?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396DB-11D1-F4E0-1AF4-DA222A6F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21037"/>
            <a:ext cx="10058400" cy="2335218"/>
          </a:xfrm>
        </p:spPr>
        <p:txBody>
          <a:bodyPr>
            <a:normAutofit/>
          </a:bodyPr>
          <a:lstStyle/>
          <a:p>
            <a:pPr algn="ctr"/>
            <a:r>
              <a:rPr lang="de-DE" sz="3000" dirty="0"/>
              <a:t>Sie gilt ab </a:t>
            </a:r>
            <a:r>
              <a:rPr lang="de-DE" sz="3000"/>
              <a:t>dem </a:t>
            </a:r>
            <a:r>
              <a:rPr lang="de-DE" sz="3000" b="1"/>
              <a:t>04.05.2026</a:t>
            </a:r>
            <a:r>
              <a:rPr lang="de-DE" sz="3000"/>
              <a:t>.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69906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EEEAD-0CE4-A33E-14D2-770566B1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/>
              <a:t>Was gilt ab dem 02.03.2026 </a:t>
            </a:r>
            <a:br>
              <a:rPr lang="de-DE"/>
            </a:br>
            <a:r>
              <a:rPr lang="de-DE"/>
              <a:t>für Schüler*innen der Klassen 5-10?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B61EFE-FE94-6FB9-012B-CC806016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de-DE" sz="3000">
                <a:solidFill>
                  <a:schemeClr val="tx1"/>
                </a:solidFill>
              </a:rPr>
              <a:t>Handy, Smartwatch etc. werden vor dem Betreten des Schulgeländes </a:t>
            </a:r>
            <a:r>
              <a:rPr lang="de-DE" sz="3000" b="1">
                <a:solidFill>
                  <a:schemeClr val="tx1"/>
                </a:solidFill>
              </a:rPr>
              <a:t>ausgeschaltet</a:t>
            </a:r>
            <a:r>
              <a:rPr lang="de-DE" sz="3000">
                <a:solidFill>
                  <a:schemeClr val="tx1"/>
                </a:solidFill>
              </a:rPr>
              <a:t> und in der beschrifteten </a:t>
            </a:r>
            <a:r>
              <a:rPr lang="de-DE" sz="3000" b="1">
                <a:solidFill>
                  <a:schemeClr val="tx1"/>
                </a:solidFill>
              </a:rPr>
              <a:t>Handytasche verplombt</a:t>
            </a:r>
            <a:r>
              <a:rPr lang="de-DE" sz="3000">
                <a:solidFill>
                  <a:schemeClr val="tx1"/>
                </a:solidFill>
              </a:rPr>
              <a:t>.</a:t>
            </a:r>
            <a:endParaRPr lang="de-DE"/>
          </a:p>
          <a:p>
            <a:r>
              <a:rPr lang="de-DE" sz="30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sz="3000" i="1">
                <a:solidFill>
                  <a:schemeClr val="tx1"/>
                </a:solidFill>
                <a:sym typeface="Wingdings" pitchFamily="2" charset="2"/>
              </a:rPr>
              <a:t>Bitte Vor- und Nachname auf der Handytasche im dafür vorgesehenen Feld vermerken</a:t>
            </a:r>
            <a:r>
              <a:rPr lang="de-DE" sz="300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r>
              <a:rPr lang="de-DE" sz="3000">
                <a:solidFill>
                  <a:schemeClr val="tx1"/>
                </a:solidFill>
              </a:rPr>
              <a:t>Die verplombten Geräte können dann in der </a:t>
            </a:r>
            <a:r>
              <a:rPr lang="de-DE" sz="3000" b="1">
                <a:solidFill>
                  <a:schemeClr val="tx1"/>
                </a:solidFill>
              </a:rPr>
              <a:t>Schultasche verstaut oder </a:t>
            </a:r>
            <a:r>
              <a:rPr lang="de-DE" sz="3000">
                <a:solidFill>
                  <a:schemeClr val="tx1"/>
                </a:solidFill>
              </a:rPr>
              <a:t>aber in den</a:t>
            </a:r>
            <a:r>
              <a:rPr lang="de-DE" sz="3000" b="1">
                <a:solidFill>
                  <a:schemeClr val="tx1"/>
                </a:solidFill>
              </a:rPr>
              <a:t> Pausen umgehängt</a:t>
            </a:r>
            <a:r>
              <a:rPr lang="de-DE" sz="3000">
                <a:solidFill>
                  <a:schemeClr val="tx1"/>
                </a:solidFill>
              </a:rPr>
              <a:t> werden.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97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6CF84-FE4F-9861-8B9C-BB12656A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Wo und wann gilt die Regel?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42F0B4-78DB-7546-1CC7-E2FCE0AC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373434"/>
          </a:xfrm>
        </p:spPr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buNone/>
            </a:pPr>
            <a:r>
              <a:rPr lang="de-DE" sz="2800"/>
              <a:t>Diese Ordnung gilt für </a:t>
            </a:r>
            <a:r>
              <a:rPr lang="de-DE" sz="2800" b="1"/>
              <a:t>alle Schüler*innen </a:t>
            </a:r>
          </a:p>
          <a:p>
            <a:pPr marL="383540" lvl="1">
              <a:buFont typeface="Arial" pitchFamily="34" charset="0"/>
              <a:buChar char="•"/>
            </a:pPr>
            <a:r>
              <a:rPr lang="de-DE" sz="2800"/>
              <a:t>auf dem </a:t>
            </a:r>
            <a:r>
              <a:rPr lang="de-DE" sz="2800" b="1"/>
              <a:t>gesamten Schulgelände</a:t>
            </a:r>
            <a:r>
              <a:rPr lang="de-DE" sz="2800"/>
              <a:t> (Gebäude, Pausenbereiche und Sportstätten sowie auf den Wegen zu bzw. von den Sportstätten) </a:t>
            </a:r>
            <a:r>
              <a:rPr lang="de-DE" sz="2800" b="1"/>
              <a:t>während der Unterrichtszeit</a:t>
            </a:r>
            <a:r>
              <a:rPr lang="de-DE" sz="2800"/>
              <a:t>, </a:t>
            </a:r>
          </a:p>
          <a:p>
            <a:pPr marL="383540" lvl="1">
              <a:buFont typeface="Arial" pitchFamily="34" charset="0"/>
              <a:buChar char="•"/>
            </a:pPr>
            <a:r>
              <a:rPr lang="de-DE" sz="2800" b="1"/>
              <a:t>während der Pausen</a:t>
            </a:r>
            <a:r>
              <a:rPr lang="de-DE" sz="2800"/>
              <a:t> (inklusive Mittagspause)</a:t>
            </a:r>
          </a:p>
          <a:p>
            <a:pPr marL="383540" lvl="1">
              <a:buFont typeface="Arial" pitchFamily="34" charset="0"/>
              <a:buChar char="•"/>
            </a:pPr>
            <a:r>
              <a:rPr lang="de-DE" sz="2800"/>
              <a:t>und bei s</a:t>
            </a:r>
            <a:r>
              <a:rPr lang="de-DE" sz="2800" b="1"/>
              <a:t>chulischen Veranstaltungen</a:t>
            </a:r>
            <a:r>
              <a:rPr lang="de-DE" sz="2800"/>
              <a:t>. </a:t>
            </a: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28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04FE9-4F83-E7F8-3085-85CF1F67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6391"/>
          </a:xfrm>
        </p:spPr>
        <p:txBody>
          <a:bodyPr/>
          <a:lstStyle/>
          <a:p>
            <a:pPr algn="ctr"/>
            <a:r>
              <a:rPr lang="de-DE"/>
              <a:t>Gibt es Ausnahmen?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A42EC-59A4-D46F-00DF-04F6267C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619"/>
            <a:ext cx="10058400" cy="4001729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de-DE" sz="2800">
                <a:solidFill>
                  <a:schemeClr val="tx1">
                    <a:lumMod val="95000"/>
                    <a:lumOff val="5000"/>
                  </a:schemeClr>
                </a:solidFill>
              </a:rPr>
              <a:t>Ja:</a:t>
            </a:r>
            <a:endParaRPr lang="de-DE"/>
          </a:p>
          <a:p>
            <a:pPr marL="383540" lvl="1">
              <a:buFont typeface="Arial" pitchFamily="34" charset="0"/>
              <a:buChar char="•"/>
            </a:pPr>
            <a:r>
              <a:rPr lang="de-DE" sz="2800">
                <a:solidFill>
                  <a:schemeClr val="tx1"/>
                </a:solidFill>
              </a:rPr>
              <a:t> </a:t>
            </a:r>
            <a:r>
              <a:rPr lang="de-DE" sz="2800"/>
              <a:t>bei </a:t>
            </a:r>
            <a:r>
              <a:rPr lang="de-DE" sz="2800" b="1"/>
              <a:t>medizinischer Notwendigkeit</a:t>
            </a:r>
            <a:r>
              <a:rPr lang="de-DE" sz="2800"/>
              <a:t> oder</a:t>
            </a:r>
          </a:p>
          <a:p>
            <a:pPr marL="383540" lvl="1">
              <a:buFont typeface="Arial" pitchFamily="34" charset="0"/>
              <a:buChar char="•"/>
            </a:pPr>
            <a:r>
              <a:rPr lang="de-DE" sz="2800"/>
              <a:t> als </a:t>
            </a:r>
            <a:r>
              <a:rPr lang="de-DE" sz="2800" b="1"/>
              <a:t>Übersetzungshilfe für DaZ-Schüler*innen</a:t>
            </a:r>
            <a:r>
              <a:rPr lang="de-DE" sz="2800"/>
              <a:t> </a:t>
            </a:r>
          </a:p>
          <a:p>
            <a:pPr marL="0" indent="0">
              <a:buNone/>
            </a:pPr>
            <a:r>
              <a:rPr lang="de-DE" sz="2800" i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aber nur mit schriftlichem Antrag eines Erziehungsberechtigten oder der DaZ-Koordination bei der</a:t>
            </a:r>
            <a:r>
              <a:rPr lang="de-DE" sz="2800" i="1">
                <a:solidFill>
                  <a:schemeClr val="tx1">
                    <a:lumMod val="95000"/>
                    <a:lumOff val="5000"/>
                  </a:schemeClr>
                </a:solidFill>
              </a:rPr>
              <a:t> Schulleitung</a:t>
            </a:r>
          </a:p>
          <a:p>
            <a:pPr marL="383540" lvl="1">
              <a:buFont typeface="Arial" pitchFamily="34" charset="0"/>
              <a:buChar char="•"/>
            </a:pPr>
            <a:r>
              <a:rPr lang="de-DE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800"/>
              <a:t>und zu </a:t>
            </a:r>
            <a:r>
              <a:rPr lang="de-DE" sz="2800" b="1"/>
              <a:t>besonderen unterrichtlichen Zwecken</a:t>
            </a:r>
            <a:r>
              <a:rPr lang="de-DE" sz="2800"/>
              <a:t> in Absprache mit der unterrichtenden Lehrkraft</a:t>
            </a:r>
          </a:p>
        </p:txBody>
      </p:sp>
    </p:spTree>
    <p:extLst>
      <p:ext uri="{BB962C8B-B14F-4D97-AF65-F5344CB8AC3E}">
        <p14:creationId xmlns:p14="http://schemas.microsoft.com/office/powerpoint/2010/main" val="333748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40DE1-6031-2205-D543-B6604B80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Was sind denn besondere </a:t>
            </a:r>
            <a:br>
              <a:rPr lang="de-DE"/>
            </a:br>
            <a:r>
              <a:rPr lang="de-DE"/>
              <a:t>unterrichtliche Zwecke?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2D9BA1-9BB7-A766-4A81-AFC646CC3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/>
          </a:bodyPr>
          <a:lstStyle/>
          <a:p>
            <a:pPr lvl="0"/>
            <a:r>
              <a:rPr lang="de-DE" sz="3000"/>
              <a:t>Handynutzung zur Erstellung von Podcasts, Lernvideos etc. möglich</a:t>
            </a:r>
          </a:p>
          <a:p>
            <a:pPr lvl="0"/>
            <a:r>
              <a:rPr lang="de-DE" sz="3000" i="1">
                <a:sym typeface="Wingdings" panose="05000000000000000000" pitchFamily="2" charset="2"/>
              </a:rPr>
              <a:t> aber nur in Absprache mit der unterrichtenden Lehrkraft</a:t>
            </a:r>
            <a:endParaRPr lang="de-DE" sz="3000" i="1"/>
          </a:p>
          <a:p>
            <a:r>
              <a:rPr lang="de-DE" sz="3000" b="1" i="1"/>
              <a:t>Keine</a:t>
            </a:r>
            <a:r>
              <a:rPr lang="de-DE" sz="3000" i="1"/>
              <a:t> </a:t>
            </a:r>
            <a:r>
              <a:rPr lang="de-DE" sz="3000"/>
              <a:t>Nutzung der Handys beispielsweise zu folgenden Zwecken:</a:t>
            </a:r>
          </a:p>
          <a:p>
            <a:pPr marL="383540" lvl="1">
              <a:buFont typeface="Arial" pitchFamily="34" charset="0"/>
              <a:buChar char="•"/>
            </a:pPr>
            <a:r>
              <a:rPr lang="de-DE" sz="3000"/>
              <a:t>Musik hören</a:t>
            </a:r>
            <a:endParaRPr lang="de-DE"/>
          </a:p>
          <a:p>
            <a:pPr marL="383540" lvl="1">
              <a:buFont typeface="Arial" panose="05000000000000000000" pitchFamily="2" charset="2"/>
              <a:buChar char="•"/>
            </a:pPr>
            <a:r>
              <a:rPr lang="de-DE" sz="3000"/>
              <a:t>Rechercheaufträge </a:t>
            </a:r>
          </a:p>
          <a:p>
            <a:pPr marL="383540" lvl="1">
              <a:buFont typeface="Arial" panose="05000000000000000000" pitchFamily="2" charset="2"/>
              <a:buChar char="•"/>
            </a:pPr>
            <a:r>
              <a:rPr lang="de-DE" sz="3000"/>
              <a:t>Abfotografieren der Tafelbilder 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46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8969E-2A77-D613-F51D-F4A62C13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/>
              <a:t>Und was gilt bei Wandertagen, Exkursionen und Fahrten?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20675E-189B-A181-3F33-F160FF8F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/>
              <a:t>Bei Wandertagen, Exkursionen, </a:t>
            </a:r>
            <a:r>
              <a:rPr lang="de-DE" sz="3000"/>
              <a:t>Klassen- und Studienfahrten entscheidet die verantwortliche Lehrkraft über die Nutzung.</a:t>
            </a:r>
          </a:p>
          <a:p>
            <a:pPr lvl="0"/>
            <a:endParaRPr lang="de-DE"/>
          </a:p>
          <a:p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98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54_TF11437505.potx" id="{1C6E6191-992F-4EA9-978F-BC192BF40CD3}" vid="{467576EA-FC97-4225-A2E1-58A4A17ABF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FBFF4B4F6F384ABCC163BE0E5703F8" ma:contentTypeVersion="3" ma:contentTypeDescription="Ein neues Dokument erstellen." ma:contentTypeScope="" ma:versionID="0355e76778057eaa92c3ce7362a04aae">
  <xsd:schema xmlns:xsd="http://www.w3.org/2001/XMLSchema" xmlns:xs="http://www.w3.org/2001/XMLSchema" xmlns:p="http://schemas.microsoft.com/office/2006/metadata/properties" xmlns:ns2="8c1082ef-bb8e-4ed1-bd29-858432634a9c" targetNamespace="http://schemas.microsoft.com/office/2006/metadata/properties" ma:root="true" ma:fieldsID="0c7e7af20750fb1ce2957c7bf1e3c8bc" ns2:_="">
    <xsd:import namespace="8c1082ef-bb8e-4ed1-bd29-858432634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082ef-bb8e-4ed1-bd29-858432634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8c1082ef-bb8e-4ed1-bd29-858432634a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A7A21-D4F8-4685-9168-ACAC80E96DA1}">
  <ds:schemaRefs>
    <ds:schemaRef ds:uri="8c1082ef-bb8e-4ed1-bd29-858432634a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{A01C8123-2A03-4F57-8EC8-56E2B91DDD58}tf11437505_win32</Template>
  <TotalTime>0</TotalTime>
  <Words>442</Words>
  <Application>Microsoft Office PowerPoint</Application>
  <PresentationFormat>Breitbild</PresentationFormat>
  <Paragraphs>48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 Pro Cond Light</vt:lpstr>
      <vt:lpstr>Speak Pro</vt:lpstr>
      <vt:lpstr>Wingdings</vt:lpstr>
      <vt:lpstr>RetrospectVTI</vt:lpstr>
      <vt:lpstr>Nutzungs- ordnung digitale Endgeräte</vt:lpstr>
      <vt:lpstr>Warum eine neue Handyregel?</vt:lpstr>
      <vt:lpstr>Warum eine neue Handyregel?</vt:lpstr>
      <vt:lpstr>Ab wann gilt die neue Nutzungsordnung?</vt:lpstr>
      <vt:lpstr>Was gilt ab dem 02.03.2026  für Schüler*innen der Klassen 5-10?</vt:lpstr>
      <vt:lpstr>Wo und wann gilt die Regel?</vt:lpstr>
      <vt:lpstr>Gibt es Ausnahmen?</vt:lpstr>
      <vt:lpstr>Was sind denn besondere  unterrichtliche Zwecke?</vt:lpstr>
      <vt:lpstr>Und was gilt bei Wandertagen, Exkursionen und Fahrten?</vt:lpstr>
      <vt:lpstr>Was passiert, wenn ich gegen die Nutzungsordnung verstoße? (1)</vt:lpstr>
      <vt:lpstr>Was passiert, wenn ich gegen die Nutzungsordnung verstoße?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Nutzungs-ordnung digitale Endgeräte</dc:title>
  <dc:creator>Ilona Zingsheim</dc:creator>
  <cp:lastModifiedBy>Ilona Zingsheim</cp:lastModifiedBy>
  <cp:revision>12</cp:revision>
  <dcterms:created xsi:type="dcterms:W3CDTF">2026-01-03T14:41:19Z</dcterms:created>
  <dcterms:modified xsi:type="dcterms:W3CDTF">2026-04-23T08:42:11Z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0x01010020FBFF4B4F6F384ABCC163BE0E5703F8</vt:lpwstr>
  </property>
</Properties>
</file>